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31"/>
  </p:notesMasterIdLst>
  <p:sldIdLst>
    <p:sldId id="335" r:id="rId2"/>
    <p:sldId id="334" r:id="rId3"/>
    <p:sldId id="333" r:id="rId4"/>
    <p:sldId id="336" r:id="rId5"/>
    <p:sldId id="337" r:id="rId6"/>
    <p:sldId id="338"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351" r:id="rId20"/>
    <p:sldId id="352" r:id="rId21"/>
    <p:sldId id="353" r:id="rId22"/>
    <p:sldId id="354" r:id="rId23"/>
    <p:sldId id="355" r:id="rId24"/>
    <p:sldId id="356" r:id="rId25"/>
    <p:sldId id="357" r:id="rId26"/>
    <p:sldId id="358" r:id="rId27"/>
    <p:sldId id="359" r:id="rId28"/>
    <p:sldId id="361" r:id="rId29"/>
    <p:sldId id="360" r:id="rId30"/>
  </p:sldIdLst>
  <p:sldSz cx="9144000" cy="5143500" type="screen16x9"/>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A8246E"/>
    <a:srgbClr val="006600"/>
    <a:srgbClr val="008000"/>
    <a:srgbClr val="5DFFA6"/>
    <a:srgbClr val="B2C7E0"/>
    <a:srgbClr val="DBE7C3"/>
    <a:srgbClr val="00B8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132" autoAdjust="0"/>
  </p:normalViewPr>
  <p:slideViewPr>
    <p:cSldViewPr>
      <p:cViewPr>
        <p:scale>
          <a:sx n="118" d="100"/>
          <a:sy n="118" d="100"/>
        </p:scale>
        <p:origin x="-96" y="-54"/>
      </p:cViewPr>
      <p:guideLst>
        <p:guide orient="horz" pos="2160"/>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2"/>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7" y="2"/>
            <a:ext cx="2945659" cy="496411"/>
          </a:xfrm>
          <a:prstGeom prst="rect">
            <a:avLst/>
          </a:prstGeom>
        </p:spPr>
        <p:txBody>
          <a:bodyPr vert="horz" lIns="91440" tIns="45720" rIns="91440" bIns="45720" rtlCol="0"/>
          <a:lstStyle>
            <a:lvl1pPr algn="r">
              <a:defRPr sz="1200"/>
            </a:lvl1pPr>
          </a:lstStyle>
          <a:p>
            <a:fld id="{868046F2-944B-4F90-BD18-F60E57C1B3F9}" type="datetimeFigureOut">
              <a:rPr lang="ru-RU" smtClean="0"/>
              <a:t>25.02.2021</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4" y="9430093"/>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7" y="9430093"/>
            <a:ext cx="2945659" cy="496411"/>
          </a:xfrm>
          <a:prstGeom prst="rect">
            <a:avLst/>
          </a:prstGeom>
        </p:spPr>
        <p:txBody>
          <a:bodyPr vert="horz" lIns="91440" tIns="45720" rIns="91440" bIns="45720" rtlCol="0" anchor="b"/>
          <a:lstStyle>
            <a:lvl1pPr algn="r">
              <a:defRPr sz="1200"/>
            </a:lvl1pPr>
          </a:lstStyle>
          <a:p>
            <a:fld id="{466CA857-7694-4636-8871-A9C2DD9E7965}" type="slidenum">
              <a:rPr lang="ru-RU" smtClean="0"/>
              <a:t>‹#›</a:t>
            </a:fld>
            <a:endParaRPr lang="ru-RU"/>
          </a:p>
        </p:txBody>
      </p:sp>
    </p:spTree>
    <p:extLst>
      <p:ext uri="{BB962C8B-B14F-4D97-AF65-F5344CB8AC3E}">
        <p14:creationId xmlns:p14="http://schemas.microsoft.com/office/powerpoint/2010/main" val="1973019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FD79353-59B3-41D4-A1A9-DC36E0CFDD13}" type="datetime1">
              <a:rPr lang="ru-RU" smtClean="0"/>
              <a:t>25.02.2021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8314584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2A0A5D-9805-43FA-9255-6400C57A3AC5}" type="datetime1">
              <a:rPr lang="ru-RU" smtClean="0"/>
              <a:t>25.02.2021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491648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15774A-4755-4C13-96F3-4FC371D4284E}" type="datetime1">
              <a:rPr lang="ru-RU" smtClean="0"/>
              <a:t>25.02.2021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1224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ABD3466-641E-44E7-9A05-B89B6B0207ED}" type="datetime1">
              <a:rPr lang="ru-RU" smtClean="0"/>
              <a:t>25.02.2021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22607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B4EFC2D-38A6-4D8B-8B37-4B7EC6CF721F}" type="datetime1">
              <a:rPr lang="ru-RU" smtClean="0"/>
              <a:t>25.02.2021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096464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8AE3D3D-E080-4E59-8BE3-528D038019C5}" type="datetime1">
              <a:rPr lang="ru-RU" smtClean="0"/>
              <a:t>25.02.2021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3106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E10920C-B0CF-4CB3-A3D4-8DD2C3948F8A}" type="datetime1">
              <a:rPr lang="ru-RU" smtClean="0"/>
              <a:t>25.02.2021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2430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D67A621-1EA3-4D43-B93C-E3EAB5876F0E}" type="datetime1">
              <a:rPr lang="ru-RU" smtClean="0"/>
              <a:t>25.02.2021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0506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F271C5-520E-4302-A0B1-440D127E6EE5}" type="datetime1">
              <a:rPr lang="ru-RU" smtClean="0"/>
              <a:t>25.02.2021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59140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8692BE-808A-414F-AD5F-AEE5D3A9CEA8}" type="datetime1">
              <a:rPr lang="ru-RU" smtClean="0"/>
              <a:t>25.02.2021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5099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E358C6-E46C-428F-ABEE-3593A2D07975}" type="datetime1">
              <a:rPr lang="ru-RU" smtClean="0"/>
              <a:t>25.02.2021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320420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1156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BE867B1-6445-4213-9600-44A6D43D5580}" type="datetime1">
              <a:rPr lang="ru-RU" smtClean="0"/>
              <a:t>25.02.2021</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688146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nZTITBddNx0" TargetMode="External"/><Relationship Id="rId2" Type="http://schemas.openxmlformats.org/officeDocument/2006/relationships/hyperlink" Target="https://yandex.ru/video/preview/?text=&#1090;&#1086;&#1088;&#1078;&#1077;&#1089;&#1090;&#1074;&#1077;&#1085;&#1085;&#1086;&#1077;+&#1084;&#1077;&#1088;&#1086;&#1087;&#1088;&#1080;&#1103;&#1090;&#1080;&#1077;+&#1086;&#1090;&#1082;&#1088;&#1099;&#1090;&#1080;&#1102;+&#1075;&#1086;&#1076;&#1072;+&#1088;&#1086;&#1076;&#1085;&#1099;&#1093;+&#1103;&#1079;&#1099;&#1082;&#1086;&#1074;+&#1080;+&#1085;&#1072;&#1088;&#1086;&#1076;&#1085;&#1086;&#1075;&#1086;+&#1077;&#1076;&#1080;&#1085;&#1089;&#1090;&#1074;&#1072;+&#1074;+&#1076;&#1086;&#1084;&#1077;+&#1044;&#1088;&#1091;&#1078;&#1073;&#1072;+&#1085;&#1072;&#1088;&#1086;&#1076;&#1086;&#1074;&amp;path" TargetMode="Externa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s://pravo.tatarstan.ru/rus/file/npa/2020-10/639457/npa_63945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904656" cy="857250"/>
          </a:xfrm>
        </p:spPr>
        <p:txBody>
          <a:bodyPr>
            <a:normAutofit/>
          </a:bodyPr>
          <a:lstStyle/>
          <a:p>
            <a:r>
              <a:rPr lang="ru-RU" sz="1600" dirty="0" smtClean="0"/>
              <a:t>Указ Президента РТ /ТР Президенты указы</a:t>
            </a:r>
            <a:endParaRPr lang="ru-RU" sz="1600" dirty="0"/>
          </a:p>
        </p:txBody>
      </p:sp>
      <p:sp>
        <p:nvSpPr>
          <p:cNvPr id="4" name="Объект 3"/>
          <p:cNvSpPr>
            <a:spLocks noGrp="1"/>
          </p:cNvSpPr>
          <p:nvPr>
            <p:ph sz="half" idx="2"/>
          </p:nvPr>
        </p:nvSpPr>
        <p:spPr/>
        <p:txBody>
          <a:bodyPr>
            <a:normAutofit fontScale="25000" lnSpcReduction="20000"/>
          </a:bodyPr>
          <a:lstStyle/>
          <a:p>
            <a:pPr marL="0" indent="0" algn="just" fontAlgn="base">
              <a:lnSpc>
                <a:spcPct val="115000"/>
              </a:lnSpc>
              <a:spcAft>
                <a:spcPts val="0"/>
              </a:spcAft>
              <a:buNone/>
            </a:pPr>
            <a:r>
              <a:rPr lang="ru-RU" sz="4300" b="1" dirty="0">
                <a:latin typeface="Times New Roman"/>
                <a:ea typeface="Times New Roman"/>
                <a:cs typeface="Times New Roman"/>
              </a:rPr>
              <a:t>2021 год в Республике </a:t>
            </a:r>
            <a:r>
              <a:rPr lang="ru-RU" sz="4300" b="1" dirty="0" smtClean="0">
                <a:latin typeface="Times New Roman"/>
                <a:ea typeface="Times New Roman"/>
                <a:cs typeface="Times New Roman"/>
              </a:rPr>
              <a:t>Татарстан -Год </a:t>
            </a:r>
            <a:r>
              <a:rPr lang="ru-RU" sz="4300" b="1" dirty="0">
                <a:latin typeface="Times New Roman"/>
                <a:ea typeface="Times New Roman"/>
                <a:cs typeface="Times New Roman"/>
              </a:rPr>
              <a:t>родных языков и народного единства.</a:t>
            </a:r>
            <a:endParaRPr lang="ru-RU" sz="4300" b="1" dirty="0">
              <a:latin typeface="Calibri"/>
              <a:ea typeface="Calibri"/>
              <a:cs typeface="Times New Roman"/>
            </a:endParaRPr>
          </a:p>
          <a:p>
            <a:pPr marL="0" indent="0" algn="just" fontAlgn="base">
              <a:lnSpc>
                <a:spcPct val="115000"/>
              </a:lnSpc>
              <a:spcAft>
                <a:spcPts val="0"/>
              </a:spcAft>
              <a:buNone/>
            </a:pPr>
            <a:r>
              <a:rPr lang="ru-RU" sz="4300" dirty="0" smtClean="0">
                <a:solidFill>
                  <a:srgbClr val="000000"/>
                </a:solidFill>
                <a:latin typeface="Times New Roman"/>
                <a:ea typeface="Times New Roman"/>
                <a:cs typeface="Times New Roman"/>
              </a:rPr>
              <a:t>В </a:t>
            </a:r>
            <a:r>
              <a:rPr lang="ru-RU" sz="4300" dirty="0">
                <a:solidFill>
                  <a:srgbClr val="000000"/>
                </a:solidFill>
                <a:latin typeface="Times New Roman"/>
                <a:ea typeface="Times New Roman"/>
                <a:cs typeface="Times New Roman"/>
              </a:rPr>
              <a:t>целях сохранения и развития родных языков, культуры и традиций представителей народов, проживающих в Республике Татарстан, укрепления единства многонационального народа республики, учитывая общественное мнение, 2021 год в Республике Татарстан объявлен Годом родных языков и народного </a:t>
            </a:r>
            <a:r>
              <a:rPr lang="ru-RU" sz="4300" dirty="0" smtClean="0">
                <a:solidFill>
                  <a:srgbClr val="000000"/>
                </a:solidFill>
                <a:latin typeface="Times New Roman"/>
                <a:ea typeface="Times New Roman"/>
                <a:cs typeface="Times New Roman"/>
              </a:rPr>
              <a:t>единства.</a:t>
            </a:r>
          </a:p>
          <a:p>
            <a:pPr marL="0" lvl="0" indent="0" algn="just" fontAlgn="base">
              <a:lnSpc>
                <a:spcPct val="115000"/>
              </a:lnSpc>
              <a:buNone/>
            </a:pPr>
            <a:endParaRPr lang="tt-RU" sz="4300" dirty="0" smtClean="0">
              <a:solidFill>
                <a:srgbClr val="000000"/>
              </a:solidFill>
              <a:latin typeface="Times New Roman"/>
              <a:ea typeface="Times New Roman"/>
              <a:cs typeface="Times New Roman"/>
            </a:endParaRPr>
          </a:p>
          <a:p>
            <a:pPr marL="0" lvl="0" indent="0" algn="just" fontAlgn="base">
              <a:lnSpc>
                <a:spcPct val="115000"/>
              </a:lnSpc>
              <a:buNone/>
            </a:pPr>
            <a:r>
              <a:rPr lang="tt-RU" sz="4300" b="1" dirty="0" smtClean="0">
                <a:solidFill>
                  <a:srgbClr val="000000"/>
                </a:solidFill>
                <a:latin typeface="Times New Roman"/>
                <a:ea typeface="Times New Roman"/>
                <a:cs typeface="Times New Roman"/>
              </a:rPr>
              <a:t>    2021 </a:t>
            </a:r>
            <a:r>
              <a:rPr lang="tt-RU" sz="4300" b="1" dirty="0">
                <a:solidFill>
                  <a:srgbClr val="000000"/>
                </a:solidFill>
                <a:latin typeface="Times New Roman"/>
                <a:ea typeface="Times New Roman"/>
                <a:cs typeface="Times New Roman"/>
              </a:rPr>
              <a:t>ел Татарстан Республикасында Туган телләр һәм </a:t>
            </a:r>
            <a:r>
              <a:rPr lang="tt-RU" sz="4300" b="1" dirty="0" smtClean="0">
                <a:solidFill>
                  <a:srgbClr val="000000"/>
                </a:solidFill>
                <a:latin typeface="Times New Roman"/>
                <a:ea typeface="Times New Roman"/>
                <a:cs typeface="Times New Roman"/>
              </a:rPr>
              <a:t>   Халыклар </a:t>
            </a:r>
            <a:r>
              <a:rPr lang="tt-RU" sz="4300" b="1" dirty="0">
                <a:solidFill>
                  <a:srgbClr val="000000"/>
                </a:solidFill>
                <a:latin typeface="Times New Roman"/>
                <a:ea typeface="Times New Roman"/>
                <a:cs typeface="Times New Roman"/>
              </a:rPr>
              <a:t>бердәмлеге </a:t>
            </a:r>
            <a:r>
              <a:rPr lang="tt-RU" sz="4300" b="1" dirty="0" smtClean="0">
                <a:solidFill>
                  <a:srgbClr val="000000"/>
                </a:solidFill>
                <a:latin typeface="Times New Roman"/>
                <a:ea typeface="Times New Roman"/>
                <a:cs typeface="Times New Roman"/>
              </a:rPr>
              <a:t>елы.</a:t>
            </a:r>
            <a:endParaRPr lang="ru-RU" sz="4300" b="1" dirty="0">
              <a:solidFill>
                <a:prstClr val="black"/>
              </a:solidFill>
              <a:latin typeface="Calibri"/>
              <a:ea typeface="Calibri"/>
              <a:cs typeface="Times New Roman"/>
            </a:endParaRPr>
          </a:p>
          <a:p>
            <a:pPr marL="0" indent="0" algn="just" fontAlgn="base">
              <a:lnSpc>
                <a:spcPct val="115000"/>
              </a:lnSpc>
              <a:spcAft>
                <a:spcPts val="0"/>
              </a:spcAft>
              <a:buNone/>
            </a:pPr>
            <a:endParaRPr lang="ru-RU" sz="4300" dirty="0" smtClean="0">
              <a:latin typeface="Calibri"/>
              <a:ea typeface="Calibri"/>
              <a:cs typeface="Times New Roman"/>
            </a:endParaRPr>
          </a:p>
          <a:p>
            <a:pPr marL="0" indent="0" algn="just" fontAlgn="base">
              <a:lnSpc>
                <a:spcPct val="115000"/>
              </a:lnSpc>
              <a:spcAft>
                <a:spcPts val="0"/>
              </a:spcAft>
              <a:buNone/>
            </a:pPr>
            <a:r>
              <a:rPr lang="tt-RU" sz="4300" dirty="0" smtClean="0">
                <a:solidFill>
                  <a:srgbClr val="000000"/>
                </a:solidFill>
                <a:latin typeface="Times New Roman"/>
                <a:ea typeface="Times New Roman"/>
                <a:cs typeface="Times New Roman"/>
              </a:rPr>
              <a:t>Татарстан Республикасында яшәүче халыклар вәкилләренең туган телләрен, мәдәниятен һәм традицияләрен саклау һәм үстерү, республиканың күпмилләтле халкының бердәмлеген ныгыту максатыннан, җәмәгатьчелек фикерен исәпкә алып, 2021 ел Татарстан Республикасында Туган телләр һәм Халыклар бердәмлеге елы дип игълан ителде.</a:t>
            </a:r>
            <a:endParaRPr lang="ru-RU" sz="4300" dirty="0" smtClean="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1</a:t>
            </a:fld>
            <a:endParaRPr lang="ru-RU"/>
          </a:p>
        </p:txBody>
      </p:sp>
      <p:pic>
        <p:nvPicPr>
          <p:cNvPr id="1026"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784702" y="987574"/>
            <a:ext cx="1587390" cy="18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10" descr="https://edu.tatar.ru/upload/storage/org1228/images/IMG_20210118_12322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1109" y="987574"/>
            <a:ext cx="1587600" cy="1843200"/>
          </a:xfrm>
          <a:prstGeom prst="rect">
            <a:avLst/>
          </a:prstGeom>
          <a:noFill/>
          <a:ln>
            <a:noFill/>
          </a:ln>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Рисунок 12" descr="C:\Users\Matrix\Downloads\IMG_20210206_10164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624" y="2940386"/>
            <a:ext cx="2800985" cy="2101850"/>
          </a:xfrm>
          <a:prstGeom prst="rect">
            <a:avLst/>
          </a:prstGeom>
          <a:noFill/>
          <a:ln>
            <a:noFill/>
          </a:ln>
        </p:spPr>
      </p:pic>
    </p:spTree>
    <p:extLst>
      <p:ext uri="{BB962C8B-B14F-4D97-AF65-F5344CB8AC3E}">
        <p14:creationId xmlns:p14="http://schemas.microsoft.com/office/powerpoint/2010/main" val="543925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400600" cy="857250"/>
          </a:xfrm>
        </p:spPr>
        <p:txBody>
          <a:bodyPr>
            <a:noAutofit/>
          </a:bodyPr>
          <a:lstStyle/>
          <a:p>
            <a:pPr marL="342900" lvl="0" indent="-342900" fontAlgn="base">
              <a:lnSpc>
                <a:spcPct val="115000"/>
              </a:lnSpc>
              <a:spcBef>
                <a:spcPct val="20000"/>
              </a:spcBef>
            </a:pPr>
            <a:r>
              <a:rPr lang="tt-RU" sz="1600" dirty="0" smtClean="0">
                <a:solidFill>
                  <a:srgbClr val="009900"/>
                </a:solidFill>
                <a:latin typeface="Times New Roman"/>
                <a:ea typeface="Times New Roman"/>
                <a:cs typeface="Times New Roman"/>
              </a:rPr>
              <a:t>М.Закиров </a:t>
            </a:r>
            <a:r>
              <a:rPr lang="tt-RU" sz="1600" dirty="0">
                <a:solidFill>
                  <a:srgbClr val="009900"/>
                </a:solidFill>
                <a:latin typeface="Times New Roman"/>
                <a:ea typeface="Times New Roman"/>
                <a:cs typeface="Times New Roman"/>
              </a:rPr>
              <a:t>- з</a:t>
            </a:r>
            <a:r>
              <a:rPr lang="ru-RU" sz="1600" dirty="0" err="1">
                <a:solidFill>
                  <a:srgbClr val="009900"/>
                </a:solidFill>
                <a:latin typeface="Times New Roman"/>
                <a:ea typeface="Times New Roman"/>
                <a:cs typeface="Times New Roman"/>
              </a:rPr>
              <a:t>наменитый</a:t>
            </a:r>
            <a:r>
              <a:rPr lang="ru-RU" sz="1600" dirty="0">
                <a:solidFill>
                  <a:srgbClr val="009900"/>
                </a:solidFill>
                <a:latin typeface="Times New Roman"/>
                <a:ea typeface="Times New Roman"/>
                <a:cs typeface="Times New Roman"/>
              </a:rPr>
              <a:t> художник-выпускник </a:t>
            </a:r>
            <a:r>
              <a:rPr lang="ru-RU" sz="1600" dirty="0" smtClean="0">
                <a:solidFill>
                  <a:srgbClr val="009900"/>
                </a:solidFill>
                <a:latin typeface="Times New Roman"/>
                <a:ea typeface="Times New Roman"/>
                <a:cs typeface="Times New Roman"/>
              </a:rPr>
              <a:t/>
            </a:r>
            <a:br>
              <a:rPr lang="ru-RU" sz="1600" dirty="0" smtClean="0">
                <a:solidFill>
                  <a:srgbClr val="009900"/>
                </a:solidFill>
                <a:latin typeface="Times New Roman"/>
                <a:ea typeface="Times New Roman"/>
                <a:cs typeface="Times New Roman"/>
              </a:rPr>
            </a:br>
            <a:r>
              <a:rPr lang="ru-RU" sz="1600" dirty="0" smtClean="0">
                <a:solidFill>
                  <a:srgbClr val="009900"/>
                </a:solidFill>
                <a:latin typeface="Times New Roman"/>
                <a:ea typeface="Times New Roman"/>
                <a:cs typeface="Times New Roman"/>
              </a:rPr>
              <a:t>нашей </a:t>
            </a:r>
            <a:r>
              <a:rPr lang="ru-RU" sz="1600" dirty="0">
                <a:solidFill>
                  <a:srgbClr val="009900"/>
                </a:solidFill>
                <a:latin typeface="Times New Roman"/>
                <a:ea typeface="Times New Roman"/>
                <a:cs typeface="Times New Roman"/>
              </a:rPr>
              <a:t>школы</a:t>
            </a:r>
            <a:r>
              <a:rPr lang="tt-RU" sz="1600" dirty="0">
                <a:solidFill>
                  <a:srgbClr val="009900"/>
                </a:solidFill>
                <a:latin typeface="Times New Roman"/>
                <a:ea typeface="Times New Roman"/>
                <a:cs typeface="Times New Roman"/>
              </a:rPr>
              <a:t>.</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p:txBody>
          <a:bodyPr>
            <a:normAutofit fontScale="32500" lnSpcReduction="20000"/>
          </a:bodyPr>
          <a:lstStyle/>
          <a:p>
            <a:pPr marL="0" indent="0" algn="just" fontAlgn="base">
              <a:lnSpc>
                <a:spcPct val="115000"/>
              </a:lnSpc>
              <a:spcAft>
                <a:spcPts val="0"/>
              </a:spcAft>
              <a:buNone/>
            </a:pPr>
            <a:r>
              <a:rPr lang="tt-RU" sz="3100" b="1" dirty="0" smtClean="0">
                <a:latin typeface="Times New Roman"/>
                <a:ea typeface="Times New Roman"/>
                <a:cs typeface="Times New Roman"/>
              </a:rPr>
              <a:t>        М.Закиров-з</a:t>
            </a:r>
            <a:r>
              <a:rPr lang="ru-RU" sz="3100" b="1" dirty="0" err="1">
                <a:latin typeface="Times New Roman"/>
                <a:ea typeface="Times New Roman"/>
                <a:cs typeface="Times New Roman"/>
              </a:rPr>
              <a:t>наменитый</a:t>
            </a:r>
            <a:r>
              <a:rPr lang="ru-RU" sz="3100" b="1" dirty="0">
                <a:latin typeface="Times New Roman"/>
                <a:ea typeface="Times New Roman"/>
                <a:cs typeface="Times New Roman"/>
              </a:rPr>
              <a:t> художник-выпускник нашей школы</a:t>
            </a:r>
            <a:r>
              <a:rPr lang="tt-RU" sz="3100" b="1" dirty="0">
                <a:latin typeface="Times New Roman"/>
                <a:ea typeface="Times New Roman"/>
                <a:cs typeface="Times New Roman"/>
              </a:rPr>
              <a:t>.</a:t>
            </a:r>
            <a:endParaRPr lang="ru-RU" sz="3100" b="1" dirty="0">
              <a:latin typeface="Calibri"/>
              <a:ea typeface="Calibri"/>
              <a:cs typeface="Times New Roman"/>
            </a:endParaRPr>
          </a:p>
          <a:p>
            <a:pPr algn="just">
              <a:lnSpc>
                <a:spcPct val="115000"/>
              </a:lnSpc>
              <a:spcAft>
                <a:spcPts val="0"/>
              </a:spcAft>
            </a:pPr>
            <a:r>
              <a:rPr lang="ru-RU" sz="3100" dirty="0">
                <a:latin typeface="Times New Roman"/>
                <a:ea typeface="Times New Roman"/>
                <a:cs typeface="Times New Roman"/>
              </a:rPr>
              <a:t/>
            </a:r>
            <a:br>
              <a:rPr lang="ru-RU" sz="3100" dirty="0">
                <a:latin typeface="Times New Roman"/>
                <a:ea typeface="Times New Roman"/>
                <a:cs typeface="Times New Roman"/>
              </a:rPr>
            </a:br>
            <a:r>
              <a:rPr lang="ru-RU" sz="3100" dirty="0">
                <a:latin typeface="Times New Roman"/>
                <a:ea typeface="Times New Roman"/>
                <a:cs typeface="Times New Roman"/>
              </a:rPr>
              <a:t>Наш земляк, заслуженный работник культуры РТ, член союза художников РФ, обладатель премии имени Шамиля </a:t>
            </a:r>
            <a:r>
              <a:rPr lang="ru-RU" sz="3100" dirty="0" err="1">
                <a:latin typeface="Times New Roman"/>
                <a:ea typeface="Times New Roman"/>
                <a:cs typeface="Times New Roman"/>
              </a:rPr>
              <a:t>Бикчурина</a:t>
            </a:r>
            <a:r>
              <a:rPr lang="ru-RU" sz="3100" dirty="0">
                <a:latin typeface="Times New Roman"/>
                <a:ea typeface="Times New Roman"/>
                <a:cs typeface="Times New Roman"/>
              </a:rPr>
              <a:t> и других многочисленных наград, Мансур Закиров с большим уважением относится к родной школе, со словами огромной благодарности вспоминает учителей далеких пятидесятых годов. Недавно художник преподнёс любимой школе бесценный дар-книгу-выставку, которая отражает все творчество мастера, с первых картин и до знаменитых полотен последних лет. Школа гордится своим талантливым выпускником</a:t>
            </a:r>
            <a:r>
              <a:rPr lang="tt-RU" sz="3100" dirty="0">
                <a:latin typeface="Times New Roman"/>
                <a:ea typeface="Times New Roman"/>
                <a:cs typeface="Times New Roman"/>
              </a:rPr>
              <a:t>.</a:t>
            </a:r>
            <a:endParaRPr lang="ru-RU" sz="3100" dirty="0">
              <a:latin typeface="Calibri"/>
              <a:ea typeface="Calibri"/>
              <a:cs typeface="Times New Roman"/>
            </a:endParaRPr>
          </a:p>
          <a:p>
            <a:pPr algn="just">
              <a:lnSpc>
                <a:spcPct val="115000"/>
              </a:lnSpc>
              <a:spcAft>
                <a:spcPts val="0"/>
              </a:spcAft>
            </a:pPr>
            <a:endParaRPr lang="tt-RU" sz="3100" dirty="0" smtClean="0">
              <a:latin typeface="Times New Roman"/>
              <a:ea typeface="Times New Roman"/>
              <a:cs typeface="Times New Roman"/>
            </a:endParaRPr>
          </a:p>
          <a:p>
            <a:pPr algn="just">
              <a:lnSpc>
                <a:spcPct val="115000"/>
              </a:lnSpc>
              <a:spcAft>
                <a:spcPts val="0"/>
              </a:spcAft>
            </a:pPr>
            <a:endParaRPr lang="tt-RU" sz="3100" dirty="0">
              <a:latin typeface="Times New Roman"/>
              <a:ea typeface="Times New Roman"/>
              <a:cs typeface="Times New Roman"/>
            </a:endParaRPr>
          </a:p>
          <a:p>
            <a:pPr algn="just">
              <a:lnSpc>
                <a:spcPct val="115000"/>
              </a:lnSpc>
              <a:spcAft>
                <a:spcPts val="0"/>
              </a:spcAft>
            </a:pPr>
            <a:r>
              <a:rPr lang="tt-RU" sz="3100" dirty="0" smtClean="0">
                <a:latin typeface="Times New Roman"/>
                <a:ea typeface="Times New Roman"/>
                <a:cs typeface="Times New Roman"/>
              </a:rPr>
              <a:t>Якташыбыз</a:t>
            </a:r>
            <a:r>
              <a:rPr lang="tt-RU" sz="3100" dirty="0">
                <a:latin typeface="Times New Roman"/>
                <a:ea typeface="Times New Roman"/>
                <a:cs typeface="Times New Roman"/>
              </a:rPr>
              <a:t>, ТР атказанган мәдәният хезмәткәре, РФ Рәссамнар берлеге әгъзасы, Шамил Бикчурин исемендәге премия һәм башка күп санлы бүләкләр иясе Мансур Закиров туган мәктәбенә зур хөрмәт белән карый, илленче еллар укытучыларын зур рәхмәт сүзләре белән искә ала. Күптән түгел рәссам яраткан мәктәбенә кыйммәтле бүләк-китап-күргәзмә бүләк итте. Мәктәп үзенең талантлы укучысы белән горурлана</a:t>
            </a:r>
            <a:endParaRPr lang="ru-RU" sz="31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a:t>
            </a:fld>
            <a:endParaRPr lang="ru-RU"/>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Объект 5" descr="https://edu.tatar.ru/upload/news/2510628.jpg"/>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11560" y="2859782"/>
            <a:ext cx="2794000" cy="1841500"/>
          </a:xfrm>
          <a:prstGeom prst="rect">
            <a:avLst/>
          </a:prstGeom>
          <a:noFill/>
          <a:ln>
            <a:noFill/>
          </a:ln>
        </p:spPr>
      </p:pic>
      <p:pic>
        <p:nvPicPr>
          <p:cNvPr id="10" name="Рисунок 9" descr="C:\Users\Matrix\Downloads\IMG_20210206_102339.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771550"/>
            <a:ext cx="2793600" cy="1843200"/>
          </a:xfrm>
          <a:prstGeom prst="rect">
            <a:avLst/>
          </a:prstGeom>
          <a:noFill/>
          <a:ln>
            <a:noFill/>
          </a:ln>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63888" y="2067694"/>
            <a:ext cx="1351680" cy="18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5682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205978"/>
            <a:ext cx="5904656" cy="857250"/>
          </a:xfrm>
        </p:spPr>
        <p:txBody>
          <a:bodyPr>
            <a:normAutofit fontScale="90000"/>
          </a:bodyPr>
          <a:lstStyle/>
          <a:p>
            <a:pPr lvl="0" fontAlgn="base">
              <a:spcBef>
                <a:spcPts val="0"/>
              </a:spcBef>
            </a:pPr>
            <a:r>
              <a:rPr lang="ru-RU" sz="1400" dirty="0" smtClean="0">
                <a:solidFill>
                  <a:srgbClr val="009900"/>
                </a:solidFill>
                <a:latin typeface="Times New Roman"/>
                <a:ea typeface="Times New Roman"/>
                <a:cs typeface="+mn-cs"/>
              </a:rPr>
              <a:t/>
            </a:r>
            <a:br>
              <a:rPr lang="ru-RU" sz="1400" dirty="0" smtClean="0">
                <a:solidFill>
                  <a:srgbClr val="009900"/>
                </a:solidFill>
                <a:latin typeface="Times New Roman"/>
                <a:ea typeface="Times New Roman"/>
                <a:cs typeface="+mn-cs"/>
              </a:rPr>
            </a:br>
            <a:r>
              <a:rPr lang="ru-RU" sz="1400" dirty="0" smtClean="0">
                <a:solidFill>
                  <a:srgbClr val="009900"/>
                </a:solidFill>
                <a:latin typeface="Times New Roman"/>
                <a:ea typeface="Times New Roman"/>
                <a:cs typeface="+mn-cs"/>
              </a:rPr>
              <a:t/>
            </a:r>
            <a:br>
              <a:rPr lang="ru-RU" sz="1400" dirty="0" smtClean="0">
                <a:solidFill>
                  <a:srgbClr val="009900"/>
                </a:solidFill>
                <a:latin typeface="Times New Roman"/>
                <a:ea typeface="Times New Roman"/>
                <a:cs typeface="+mn-cs"/>
              </a:rPr>
            </a:br>
            <a:r>
              <a:rPr lang="ru-RU" sz="1800" dirty="0" smtClean="0">
                <a:solidFill>
                  <a:srgbClr val="009900"/>
                </a:solidFill>
                <a:latin typeface="Times New Roman"/>
                <a:ea typeface="Times New Roman"/>
                <a:cs typeface="+mn-cs"/>
              </a:rPr>
              <a:t>«</a:t>
            </a:r>
            <a:r>
              <a:rPr lang="ru-RU" sz="1800" dirty="0" err="1" smtClean="0">
                <a:solidFill>
                  <a:srgbClr val="009900"/>
                </a:solidFill>
                <a:latin typeface="Times New Roman"/>
                <a:ea typeface="Times New Roman"/>
                <a:cs typeface="+mn-cs"/>
              </a:rPr>
              <a:t>Шөгердән</a:t>
            </a:r>
            <a:r>
              <a:rPr lang="ru-RU" sz="1800" dirty="0" smtClean="0">
                <a:solidFill>
                  <a:srgbClr val="009900"/>
                </a:solidFill>
                <a:latin typeface="Times New Roman"/>
                <a:ea typeface="Times New Roman"/>
                <a:cs typeface="+mn-cs"/>
              </a:rPr>
              <a:t> </a:t>
            </a:r>
            <a:r>
              <a:rPr lang="ru-RU" sz="1800" dirty="0" err="1" smtClean="0">
                <a:solidFill>
                  <a:srgbClr val="009900"/>
                </a:solidFill>
                <a:latin typeface="Times New Roman"/>
                <a:ea typeface="Times New Roman"/>
                <a:cs typeface="+mn-cs"/>
              </a:rPr>
              <a:t>Чукоткага</a:t>
            </a:r>
            <a:r>
              <a:rPr lang="ru-RU" sz="1800" dirty="0" smtClean="0">
                <a:solidFill>
                  <a:srgbClr val="009900"/>
                </a:solidFill>
                <a:latin typeface="Times New Roman"/>
                <a:ea typeface="Times New Roman"/>
                <a:cs typeface="+mn-cs"/>
              </a:rPr>
              <a:t> </a:t>
            </a:r>
            <a:r>
              <a:rPr lang="ru-RU" sz="1800" dirty="0" err="1" smtClean="0">
                <a:solidFill>
                  <a:srgbClr val="009900"/>
                </a:solidFill>
                <a:latin typeface="Times New Roman"/>
                <a:ea typeface="Times New Roman"/>
                <a:cs typeface="+mn-cs"/>
              </a:rPr>
              <a:t>кадәр</a:t>
            </a:r>
            <a:r>
              <a:rPr lang="ru-RU" sz="1800" dirty="0" smtClean="0">
                <a:solidFill>
                  <a:srgbClr val="009900"/>
                </a:solidFill>
                <a:latin typeface="Times New Roman"/>
                <a:ea typeface="Times New Roman"/>
                <a:cs typeface="+mn-cs"/>
              </a:rPr>
              <a:t>»/ «От </a:t>
            </a:r>
            <a:r>
              <a:rPr lang="ru-RU" sz="1800" dirty="0" err="1" smtClean="0">
                <a:solidFill>
                  <a:srgbClr val="009900"/>
                </a:solidFill>
                <a:latin typeface="Times New Roman"/>
                <a:ea typeface="Times New Roman"/>
                <a:cs typeface="+mn-cs"/>
              </a:rPr>
              <a:t>Шугура</a:t>
            </a:r>
            <a:r>
              <a:rPr lang="ru-RU" sz="1800" dirty="0" smtClean="0">
                <a:solidFill>
                  <a:srgbClr val="009900"/>
                </a:solidFill>
                <a:latin typeface="Times New Roman"/>
                <a:ea typeface="Times New Roman"/>
                <a:cs typeface="+mn-cs"/>
              </a:rPr>
              <a:t> до Чукотки»</a:t>
            </a:r>
            <a:br>
              <a:rPr lang="ru-RU" sz="1800" dirty="0" smtClean="0">
                <a:solidFill>
                  <a:srgbClr val="009900"/>
                </a:solidFill>
                <a:latin typeface="Times New Roman"/>
                <a:ea typeface="Times New Roman"/>
                <a:cs typeface="+mn-cs"/>
              </a:rPr>
            </a:br>
            <a:endParaRPr lang="ru-RU" sz="1800" dirty="0"/>
          </a:p>
        </p:txBody>
      </p:sp>
      <p:sp>
        <p:nvSpPr>
          <p:cNvPr id="4" name="Объект 3"/>
          <p:cNvSpPr>
            <a:spLocks noGrp="1"/>
          </p:cNvSpPr>
          <p:nvPr>
            <p:ph sz="half" idx="1"/>
          </p:nvPr>
        </p:nvSpPr>
        <p:spPr>
          <a:xfrm>
            <a:off x="457200" y="987574"/>
            <a:ext cx="4038600" cy="2601947"/>
          </a:xfrm>
        </p:spPr>
        <p:txBody>
          <a:bodyPr>
            <a:normAutofit lnSpcReduction="10000"/>
          </a:bodyPr>
          <a:lstStyle/>
          <a:p>
            <a:pPr marL="0" lvl="0" indent="0" fontAlgn="base">
              <a:spcBef>
                <a:spcPts val="0"/>
              </a:spcBef>
              <a:buNone/>
            </a:pPr>
            <a:r>
              <a:rPr lang="ru-RU" sz="1300" b="1" dirty="0" err="1" smtClean="0">
                <a:solidFill>
                  <a:srgbClr val="009900"/>
                </a:solidFill>
                <a:latin typeface="Times New Roman"/>
                <a:ea typeface="Times New Roman"/>
                <a:cs typeface="+mj-cs"/>
              </a:rPr>
              <a:t>Рәссам</a:t>
            </a:r>
            <a:r>
              <a:rPr lang="ru-RU" sz="1300" b="1" dirty="0" smtClean="0">
                <a:solidFill>
                  <a:srgbClr val="009900"/>
                </a:solidFill>
                <a:latin typeface="Times New Roman"/>
                <a:ea typeface="Times New Roman"/>
                <a:cs typeface="+mj-cs"/>
              </a:rPr>
              <a:t> </a:t>
            </a:r>
            <a:r>
              <a:rPr lang="ru-RU" sz="1300" b="1" dirty="0">
                <a:solidFill>
                  <a:srgbClr val="009900"/>
                </a:solidFill>
                <a:latin typeface="Times New Roman"/>
                <a:ea typeface="Times New Roman"/>
                <a:cs typeface="+mj-cs"/>
              </a:rPr>
              <a:t>Мансур Закиров </a:t>
            </a:r>
            <a:r>
              <a:rPr lang="ru-RU" sz="1300" b="1" dirty="0" err="1">
                <a:solidFill>
                  <a:srgbClr val="009900"/>
                </a:solidFill>
                <a:latin typeface="Times New Roman"/>
                <a:ea typeface="Times New Roman"/>
                <a:cs typeface="+mj-cs"/>
              </a:rPr>
              <a:t>белән</a:t>
            </a:r>
            <a:r>
              <a:rPr lang="ru-RU" sz="1300" b="1" dirty="0">
                <a:solidFill>
                  <a:srgbClr val="009900"/>
                </a:solidFill>
                <a:latin typeface="Times New Roman"/>
                <a:ea typeface="Times New Roman"/>
                <a:cs typeface="+mj-cs"/>
              </a:rPr>
              <a:t> </a:t>
            </a:r>
            <a:r>
              <a:rPr lang="ru-RU" sz="1300" b="1" dirty="0" err="1">
                <a:solidFill>
                  <a:srgbClr val="009900"/>
                </a:solidFill>
                <a:latin typeface="Times New Roman"/>
                <a:ea typeface="Times New Roman"/>
                <a:cs typeface="+mj-cs"/>
              </a:rPr>
              <a:t>очрашу</a:t>
            </a:r>
            <a:r>
              <a:rPr lang="ru-RU" sz="1300" b="1" dirty="0">
                <a:solidFill>
                  <a:srgbClr val="009900"/>
                </a:solidFill>
                <a:latin typeface="Times New Roman"/>
                <a:ea typeface="Times New Roman"/>
                <a:cs typeface="+mj-cs"/>
              </a:rPr>
              <a:t> </a:t>
            </a:r>
            <a:r>
              <a:rPr lang="ru-RU" sz="1300" b="1" dirty="0" err="1">
                <a:solidFill>
                  <a:srgbClr val="009900"/>
                </a:solidFill>
                <a:latin typeface="Times New Roman"/>
                <a:ea typeface="Times New Roman"/>
                <a:cs typeface="+mj-cs"/>
              </a:rPr>
              <a:t>кичәсе</a:t>
            </a:r>
            <a:r>
              <a:rPr lang="ru-RU" sz="1300" b="1" dirty="0">
                <a:solidFill>
                  <a:srgbClr val="009900"/>
                </a:solidFill>
                <a:latin typeface="Times New Roman"/>
                <a:ea typeface="Times New Roman"/>
                <a:cs typeface="+mj-cs"/>
              </a:rPr>
              <a:t> </a:t>
            </a:r>
            <a:r>
              <a:rPr lang="ru-RU" sz="1300" b="1" dirty="0" err="1">
                <a:solidFill>
                  <a:srgbClr val="009900"/>
                </a:solidFill>
                <a:latin typeface="Times New Roman"/>
                <a:ea typeface="Times New Roman"/>
                <a:cs typeface="+mj-cs"/>
              </a:rPr>
              <a:t>һәм</a:t>
            </a:r>
            <a:r>
              <a:rPr lang="ru-RU" sz="1300" b="1" dirty="0">
                <a:solidFill>
                  <a:srgbClr val="009900"/>
                </a:solidFill>
                <a:latin typeface="Times New Roman"/>
                <a:ea typeface="Times New Roman"/>
                <a:cs typeface="+mj-cs"/>
              </a:rPr>
              <a:t> </a:t>
            </a:r>
            <a:r>
              <a:rPr lang="ru-RU" sz="1300" b="1" dirty="0" err="1">
                <a:solidFill>
                  <a:srgbClr val="009900"/>
                </a:solidFill>
                <a:latin typeface="Times New Roman"/>
                <a:ea typeface="Times New Roman"/>
                <a:cs typeface="+mj-cs"/>
              </a:rPr>
              <a:t>аның</a:t>
            </a:r>
            <a:r>
              <a:rPr lang="ru-RU" sz="1300" b="1" dirty="0">
                <a:solidFill>
                  <a:srgbClr val="009900"/>
                </a:solidFill>
                <a:latin typeface="Times New Roman"/>
                <a:ea typeface="Times New Roman"/>
                <a:cs typeface="+mj-cs"/>
              </a:rPr>
              <a:t> </a:t>
            </a:r>
            <a:r>
              <a:rPr lang="ru-RU" sz="1300" b="1" dirty="0" err="1">
                <a:solidFill>
                  <a:srgbClr val="009900"/>
                </a:solidFill>
                <a:latin typeface="Times New Roman"/>
                <a:ea typeface="Times New Roman"/>
                <a:cs typeface="+mj-cs"/>
              </a:rPr>
              <a:t>китабына</a:t>
            </a:r>
            <a:r>
              <a:rPr lang="ru-RU" sz="1300" b="1" dirty="0">
                <a:solidFill>
                  <a:srgbClr val="009900"/>
                </a:solidFill>
                <a:latin typeface="Times New Roman"/>
                <a:ea typeface="Times New Roman"/>
                <a:cs typeface="+mj-cs"/>
              </a:rPr>
              <a:t> презентация.</a:t>
            </a:r>
            <a:endParaRPr lang="ru-RU" sz="1000" dirty="0">
              <a:solidFill>
                <a:srgbClr val="000000"/>
              </a:solidFill>
              <a:latin typeface="Times New Roman"/>
              <a:ea typeface="Times New Roman"/>
              <a:cs typeface="Times New Roman"/>
            </a:endParaRPr>
          </a:p>
          <a:p>
            <a:pPr marL="0" lvl="0" indent="0" algn="just" fontAlgn="base">
              <a:spcBef>
                <a:spcPts val="0"/>
              </a:spcBef>
              <a:buNone/>
            </a:pPr>
            <a:r>
              <a:rPr lang="ru-RU" sz="1000" dirty="0" smtClean="0">
                <a:solidFill>
                  <a:srgbClr val="000000"/>
                </a:solidFill>
                <a:latin typeface="Times New Roman"/>
                <a:ea typeface="Times New Roman"/>
                <a:cs typeface="Times New Roman"/>
              </a:rPr>
              <a:t>3 </a:t>
            </a:r>
            <a:r>
              <a:rPr lang="ru-RU" sz="1000" dirty="0">
                <a:solidFill>
                  <a:srgbClr val="000000"/>
                </a:solidFill>
                <a:latin typeface="Times New Roman"/>
                <a:ea typeface="Times New Roman"/>
                <a:cs typeface="Times New Roman"/>
              </a:rPr>
              <a:t>февраль </a:t>
            </a:r>
            <a:r>
              <a:rPr lang="ru-RU" sz="1000" dirty="0" err="1">
                <a:solidFill>
                  <a:srgbClr val="000000"/>
                </a:solidFill>
                <a:latin typeface="Times New Roman"/>
                <a:ea typeface="Times New Roman"/>
                <a:cs typeface="Times New Roman"/>
              </a:rPr>
              <a:t>көнне</a:t>
            </a:r>
            <a:r>
              <a:rPr lang="ru-RU" sz="1000" dirty="0">
                <a:solidFill>
                  <a:srgbClr val="000000"/>
                </a:solidFill>
                <a:latin typeface="Times New Roman"/>
                <a:ea typeface="Times New Roman"/>
                <a:cs typeface="Times New Roman"/>
              </a:rPr>
              <a:t> </a:t>
            </a:r>
            <a:r>
              <a:rPr lang="ru-RU" sz="1000" dirty="0" err="1" smtClean="0">
                <a:solidFill>
                  <a:srgbClr val="000000"/>
                </a:solidFill>
                <a:latin typeface="Times New Roman"/>
                <a:ea typeface="Times New Roman"/>
                <a:cs typeface="Times New Roman"/>
              </a:rPr>
              <a:t>Шөгер</a:t>
            </a:r>
            <a:r>
              <a:rPr lang="ru-RU" sz="1000" dirty="0" smtClean="0">
                <a:solidFill>
                  <a:srgbClr val="000000"/>
                </a:solidFill>
                <a:latin typeface="Times New Roman"/>
                <a:ea typeface="Times New Roman"/>
                <a:cs typeface="Times New Roman"/>
              </a:rPr>
              <a:t> </a:t>
            </a:r>
            <a:r>
              <a:rPr lang="ru-RU" sz="1000" dirty="0" err="1" smtClean="0">
                <a:solidFill>
                  <a:srgbClr val="000000"/>
                </a:solidFill>
                <a:latin typeface="Times New Roman"/>
                <a:ea typeface="Times New Roman"/>
                <a:cs typeface="Times New Roman"/>
              </a:rPr>
              <a:t>мәктәбендә</a:t>
            </a:r>
            <a:r>
              <a:rPr lang="ru-RU" sz="1000" dirty="0" smtClean="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рәссам</a:t>
            </a:r>
            <a:r>
              <a:rPr lang="ru-RU" sz="1000" dirty="0">
                <a:solidFill>
                  <a:srgbClr val="000000"/>
                </a:solidFill>
                <a:latin typeface="Times New Roman"/>
                <a:ea typeface="Times New Roman"/>
                <a:cs typeface="Times New Roman"/>
              </a:rPr>
              <a:t> Мансур Закиров </a:t>
            </a:r>
            <a:r>
              <a:rPr lang="ru-RU" sz="1000" dirty="0" err="1">
                <a:solidFill>
                  <a:srgbClr val="000000"/>
                </a:solidFill>
                <a:latin typeface="Times New Roman"/>
                <a:ea typeface="Times New Roman"/>
                <a:cs typeface="Times New Roman"/>
              </a:rPr>
              <a:t>белән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очрашу</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кичәсе</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һәм</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аның</a:t>
            </a:r>
            <a:r>
              <a:rPr lang="ru-RU" sz="1000" dirty="0">
                <a:solidFill>
                  <a:srgbClr val="000000"/>
                </a:solidFill>
                <a:latin typeface="Times New Roman"/>
                <a:ea typeface="Times New Roman"/>
                <a:cs typeface="Times New Roman"/>
              </a:rPr>
              <a:t> </a:t>
            </a:r>
            <a:r>
              <a:rPr lang="ru-RU" sz="1000" dirty="0" smtClean="0">
                <a:solidFill>
                  <a:srgbClr val="000000"/>
                </a:solidFill>
                <a:latin typeface="Times New Roman"/>
                <a:ea typeface="Times New Roman"/>
                <a:cs typeface="Times New Roman"/>
              </a:rPr>
              <a:t>«Ш</a:t>
            </a:r>
            <a:r>
              <a:rPr lang="tt-RU" sz="1000" dirty="0" smtClean="0">
                <a:solidFill>
                  <a:srgbClr val="000000"/>
                </a:solidFill>
                <a:latin typeface="Times New Roman"/>
                <a:ea typeface="Times New Roman"/>
                <a:cs typeface="Times New Roman"/>
              </a:rPr>
              <a:t>өгердән Чукоткага кадәр” дигән </a:t>
            </a:r>
            <a:r>
              <a:rPr lang="ru-RU" sz="1000" dirty="0" err="1" smtClean="0">
                <a:solidFill>
                  <a:srgbClr val="000000"/>
                </a:solidFill>
                <a:latin typeface="Times New Roman"/>
                <a:ea typeface="Times New Roman"/>
                <a:cs typeface="Times New Roman"/>
              </a:rPr>
              <a:t>китабына</a:t>
            </a:r>
            <a:r>
              <a:rPr lang="ru-RU" sz="1000" dirty="0" smtClean="0">
                <a:solidFill>
                  <a:srgbClr val="000000"/>
                </a:solidFill>
                <a:latin typeface="Times New Roman"/>
                <a:ea typeface="Times New Roman"/>
                <a:cs typeface="Times New Roman"/>
              </a:rPr>
              <a:t> </a:t>
            </a:r>
            <a:r>
              <a:rPr lang="ru-RU" sz="1000" dirty="0">
                <a:solidFill>
                  <a:srgbClr val="000000"/>
                </a:solidFill>
                <a:latin typeface="Times New Roman"/>
                <a:ea typeface="Times New Roman"/>
                <a:cs typeface="Times New Roman"/>
              </a:rPr>
              <a:t>презентация </a:t>
            </a:r>
            <a:r>
              <a:rPr lang="ru-RU" sz="1000" dirty="0" err="1">
                <a:solidFill>
                  <a:srgbClr val="000000"/>
                </a:solidFill>
                <a:latin typeface="Times New Roman"/>
                <a:ea typeface="Times New Roman"/>
                <a:cs typeface="Times New Roman"/>
              </a:rPr>
              <a:t>булды</a:t>
            </a:r>
            <a:r>
              <a:rPr lang="ru-RU" sz="1000" dirty="0">
                <a:solidFill>
                  <a:srgbClr val="000000"/>
                </a:solidFill>
                <a:latin typeface="Times New Roman"/>
                <a:ea typeface="Times New Roman"/>
                <a:cs typeface="Times New Roman"/>
              </a:rPr>
              <a:t>. Мансур </a:t>
            </a:r>
            <a:r>
              <a:rPr lang="ru-RU" sz="1000" dirty="0" err="1">
                <a:solidFill>
                  <a:srgbClr val="000000"/>
                </a:solidFill>
                <a:latin typeface="Times New Roman"/>
                <a:ea typeface="Times New Roman"/>
                <a:cs typeface="Times New Roman"/>
              </a:rPr>
              <a:t>Салихович</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В.П.Чкалов</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исемендәге</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мәктәпне</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тәмамлаган</a:t>
            </a:r>
            <a:r>
              <a:rPr lang="ru-RU" sz="1000" dirty="0">
                <a:solidFill>
                  <a:srgbClr val="000000"/>
                </a:solidFill>
                <a:latin typeface="Times New Roman"/>
                <a:ea typeface="Times New Roman"/>
                <a:cs typeface="Times New Roman"/>
              </a:rPr>
              <a:t>, Татарстан </a:t>
            </a:r>
            <a:r>
              <a:rPr lang="ru-RU" sz="1000" dirty="0" err="1">
                <a:solidFill>
                  <a:srgbClr val="000000"/>
                </a:solidFill>
                <a:latin typeface="Times New Roman"/>
                <a:ea typeface="Times New Roman"/>
                <a:cs typeface="Times New Roman"/>
              </a:rPr>
              <a:t>һәм</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Роосия</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рәссамнар</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берлеге</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әгъзасы</a:t>
            </a:r>
            <a:r>
              <a:rPr lang="ru-RU" sz="1000" dirty="0">
                <a:solidFill>
                  <a:srgbClr val="000000"/>
                </a:solidFill>
                <a:latin typeface="Times New Roman"/>
                <a:ea typeface="Times New Roman"/>
                <a:cs typeface="Times New Roman"/>
              </a:rPr>
              <a:t>, Татарстан </a:t>
            </a:r>
            <a:r>
              <a:rPr lang="ru-RU" sz="1000" dirty="0" err="1">
                <a:solidFill>
                  <a:srgbClr val="000000"/>
                </a:solidFill>
                <a:latin typeface="Times New Roman"/>
                <a:ea typeface="Times New Roman"/>
                <a:cs typeface="Times New Roman"/>
              </a:rPr>
              <a:t>Республикасының</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атказанган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мәдәният</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хезмәткәре</a:t>
            </a:r>
            <a:r>
              <a:rPr lang="ru-RU" sz="1000" dirty="0">
                <a:solidFill>
                  <a:srgbClr val="000000"/>
                </a:solidFill>
                <a:latin typeface="Times New Roman"/>
                <a:ea typeface="Times New Roman"/>
                <a:cs typeface="Times New Roman"/>
              </a:rPr>
              <a:t>.</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err="1">
                <a:solidFill>
                  <a:srgbClr val="000000"/>
                </a:solidFill>
                <a:latin typeface="Times New Roman"/>
                <a:ea typeface="Times New Roman"/>
                <a:cs typeface="Times New Roman"/>
              </a:rPr>
              <a:t>Очрашуның</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максаты</a:t>
            </a:r>
            <a:r>
              <a:rPr lang="ru-RU" sz="1000" dirty="0">
                <a:solidFill>
                  <a:srgbClr val="000000"/>
                </a:solidFill>
                <a:latin typeface="Times New Roman"/>
                <a:ea typeface="Times New Roman"/>
                <a:cs typeface="Times New Roman"/>
              </a:rPr>
              <a:t> – </a:t>
            </a:r>
            <a:r>
              <a:rPr lang="ru-RU" sz="1000" dirty="0" smtClean="0">
                <a:solidFill>
                  <a:srgbClr val="000000"/>
                </a:solidFill>
                <a:latin typeface="Times New Roman"/>
                <a:ea typeface="Times New Roman"/>
                <a:cs typeface="Times New Roman"/>
              </a:rPr>
              <a:t>Мансур Закиров </a:t>
            </a:r>
            <a:r>
              <a:rPr lang="ru-RU" sz="1000" dirty="0" err="1">
                <a:solidFill>
                  <a:srgbClr val="000000"/>
                </a:solidFill>
                <a:latin typeface="Times New Roman"/>
                <a:ea typeface="Times New Roman"/>
                <a:cs typeface="Times New Roman"/>
              </a:rPr>
              <a:t>иҗатын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өйрәнү</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райондашлары</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авылдашлары</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арасында</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тоткан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урынын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ачыклау</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укучыларны</a:t>
            </a:r>
            <a:r>
              <a:rPr lang="ru-RU" sz="1000" dirty="0">
                <a:solidFill>
                  <a:srgbClr val="000000"/>
                </a:solidFill>
                <a:latin typeface="Times New Roman"/>
                <a:ea typeface="Times New Roman"/>
                <a:cs typeface="Times New Roman"/>
              </a:rPr>
              <a:t> </a:t>
            </a:r>
            <a:r>
              <a:rPr lang="ru-RU" sz="1000" dirty="0" smtClean="0">
                <a:solidFill>
                  <a:srgbClr val="000000"/>
                </a:solidFill>
                <a:latin typeface="Times New Roman"/>
                <a:ea typeface="Times New Roman"/>
                <a:cs typeface="Times New Roman"/>
              </a:rPr>
              <a:t>Мансур </a:t>
            </a:r>
            <a:r>
              <a:rPr lang="ru-RU" sz="1000" dirty="0" err="1" smtClean="0">
                <a:solidFill>
                  <a:srgbClr val="000000"/>
                </a:solidFill>
                <a:latin typeface="Times New Roman"/>
                <a:ea typeface="Times New Roman"/>
                <a:cs typeface="Times New Roman"/>
              </a:rPr>
              <a:t>Закировның</a:t>
            </a:r>
            <a:r>
              <a:rPr lang="ru-RU" sz="1000" dirty="0" smtClean="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китабы</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белән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таныштыру</a:t>
            </a:r>
            <a:r>
              <a:rPr lang="ru-RU" sz="1000" dirty="0">
                <a:solidFill>
                  <a:srgbClr val="000000"/>
                </a:solidFill>
                <a:latin typeface="Times New Roman"/>
                <a:ea typeface="Times New Roman"/>
                <a:cs typeface="Times New Roman"/>
              </a:rPr>
              <a:t>.</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err="1">
                <a:solidFill>
                  <a:srgbClr val="000000"/>
                </a:solidFill>
                <a:latin typeface="Times New Roman"/>
                <a:ea typeface="Times New Roman"/>
                <a:cs typeface="Times New Roman"/>
              </a:rPr>
              <a:t>Максаттан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чыгып</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түбәндәге</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бурычлар</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билгеләнде</a:t>
            </a:r>
            <a:r>
              <a:rPr lang="ru-RU" sz="1000" dirty="0">
                <a:solidFill>
                  <a:srgbClr val="000000"/>
                </a:solidFill>
                <a:latin typeface="Times New Roman"/>
                <a:ea typeface="Times New Roman"/>
                <a:cs typeface="Times New Roman"/>
              </a:rPr>
              <a:t>:</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1. </a:t>
            </a:r>
            <a:r>
              <a:rPr lang="ru-RU" sz="1000" dirty="0" err="1">
                <a:solidFill>
                  <a:srgbClr val="000000"/>
                </a:solidFill>
                <a:latin typeface="Times New Roman"/>
                <a:ea typeface="Times New Roman"/>
                <a:cs typeface="Times New Roman"/>
              </a:rPr>
              <a:t>МансурЗакиров</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турында</a:t>
            </a:r>
            <a:r>
              <a:rPr lang="ru-RU" sz="1000" dirty="0">
                <a:solidFill>
                  <a:srgbClr val="000000"/>
                </a:solidFill>
                <a:latin typeface="Times New Roman"/>
                <a:ea typeface="Times New Roman"/>
                <a:cs typeface="Times New Roman"/>
              </a:rPr>
              <a:t> материал </a:t>
            </a:r>
            <a:r>
              <a:rPr lang="ru-RU" sz="1000" dirty="0" err="1">
                <a:solidFill>
                  <a:srgbClr val="000000"/>
                </a:solidFill>
                <a:latin typeface="Times New Roman"/>
                <a:ea typeface="Times New Roman"/>
                <a:cs typeface="Times New Roman"/>
              </a:rPr>
              <a:t>туплау</a:t>
            </a:r>
            <a:r>
              <a:rPr lang="ru-RU" sz="1000" dirty="0">
                <a:solidFill>
                  <a:srgbClr val="000000"/>
                </a:solidFill>
                <a:latin typeface="Times New Roman"/>
                <a:ea typeface="Times New Roman"/>
                <a:cs typeface="Times New Roman"/>
              </a:rPr>
              <a:t> .</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2. </a:t>
            </a:r>
            <a:r>
              <a:rPr lang="ru-RU" sz="1000" dirty="0" err="1">
                <a:solidFill>
                  <a:srgbClr val="000000"/>
                </a:solidFill>
                <a:latin typeface="Times New Roman"/>
                <a:ea typeface="Times New Roman"/>
                <a:cs typeface="Times New Roman"/>
              </a:rPr>
              <a:t>Рәссамның</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иҗаты</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белән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танышу</a:t>
            </a:r>
            <a:r>
              <a:rPr lang="ru-RU" sz="1000" dirty="0">
                <a:solidFill>
                  <a:srgbClr val="000000"/>
                </a:solidFill>
                <a:latin typeface="Times New Roman"/>
                <a:ea typeface="Times New Roman"/>
                <a:cs typeface="Times New Roman"/>
              </a:rPr>
              <a:t>.</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3. </a:t>
            </a:r>
            <a:r>
              <a:rPr lang="ru-RU" sz="1000" dirty="0" err="1">
                <a:solidFill>
                  <a:srgbClr val="000000"/>
                </a:solidFill>
                <a:latin typeface="Times New Roman"/>
                <a:ea typeface="Times New Roman"/>
                <a:cs typeface="Times New Roman"/>
              </a:rPr>
              <a:t>Әсәрләрендә</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күтәрелгән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темаларны</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өйрәнү</a:t>
            </a:r>
            <a:r>
              <a:rPr lang="ru-RU" sz="1000" dirty="0">
                <a:solidFill>
                  <a:srgbClr val="000000"/>
                </a:solidFill>
                <a:latin typeface="Times New Roman"/>
                <a:ea typeface="Times New Roman"/>
                <a:cs typeface="Times New Roman"/>
              </a:rPr>
              <a:t>.</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4. </a:t>
            </a:r>
            <a:r>
              <a:rPr lang="ru-RU" sz="1000" dirty="0" err="1">
                <a:solidFill>
                  <a:srgbClr val="000000"/>
                </a:solidFill>
                <a:latin typeface="Times New Roman"/>
                <a:ea typeface="Times New Roman"/>
                <a:cs typeface="Times New Roman"/>
              </a:rPr>
              <a:t>Рәссам</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турында</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замандашлары</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фикерен</a:t>
            </a:r>
            <a:r>
              <a:rPr lang="ru-RU" sz="1000" dirty="0">
                <a:solidFill>
                  <a:srgbClr val="000000"/>
                </a:solidFill>
                <a:latin typeface="Times New Roman"/>
                <a:ea typeface="Times New Roman"/>
                <a:cs typeface="Times New Roman"/>
              </a:rPr>
              <a:t> </a:t>
            </a:r>
            <a:r>
              <a:rPr lang="ru-RU" sz="1000" dirty="0" err="1">
                <a:solidFill>
                  <a:srgbClr val="000000"/>
                </a:solidFill>
                <a:latin typeface="Times New Roman"/>
                <a:ea typeface="Times New Roman"/>
                <a:cs typeface="Times New Roman"/>
              </a:rPr>
              <a:t>белү</a:t>
            </a:r>
            <a:r>
              <a:rPr lang="ru-RU" sz="1000" dirty="0">
                <a:solidFill>
                  <a:srgbClr val="000000"/>
                </a:solidFill>
                <a:latin typeface="Times New Roman"/>
                <a:ea typeface="Times New Roman"/>
                <a:cs typeface="Times New Roman"/>
              </a:rPr>
              <a:t>.</a:t>
            </a:r>
            <a:endParaRPr lang="ru-RU" sz="1000" dirty="0">
              <a:solidFill>
                <a:prstClr val="black"/>
              </a:solidFill>
              <a:latin typeface="Calibri"/>
              <a:ea typeface="Calibri"/>
              <a:cs typeface="Times New Roman"/>
            </a:endParaRPr>
          </a:p>
          <a:p>
            <a:pPr marL="0" indent="0">
              <a:buNone/>
            </a:pPr>
            <a:endParaRPr lang="ru-RU" dirty="0"/>
          </a:p>
        </p:txBody>
      </p:sp>
      <p:sp>
        <p:nvSpPr>
          <p:cNvPr id="5" name="Объект 4"/>
          <p:cNvSpPr>
            <a:spLocks noGrp="1"/>
          </p:cNvSpPr>
          <p:nvPr>
            <p:ph sz="half" idx="2"/>
          </p:nvPr>
        </p:nvSpPr>
        <p:spPr>
          <a:xfrm>
            <a:off x="4648200" y="1097187"/>
            <a:ext cx="4038600" cy="2410668"/>
          </a:xfrm>
        </p:spPr>
        <p:txBody>
          <a:bodyPr>
            <a:normAutofit lnSpcReduction="10000"/>
          </a:bodyPr>
          <a:lstStyle/>
          <a:p>
            <a:pPr marL="0" lvl="0" indent="0" fontAlgn="base">
              <a:spcBef>
                <a:spcPts val="0"/>
              </a:spcBef>
              <a:buNone/>
            </a:pPr>
            <a:r>
              <a:rPr lang="ru-RU" sz="1300" b="1" dirty="0">
                <a:solidFill>
                  <a:srgbClr val="009900"/>
                </a:solidFill>
                <a:latin typeface="Times New Roman"/>
                <a:ea typeface="Times New Roman"/>
                <a:cs typeface="+mj-cs"/>
              </a:rPr>
              <a:t>Презентация книги </a:t>
            </a:r>
            <a:r>
              <a:rPr lang="ru-RU" sz="1300" b="1" dirty="0" smtClean="0">
                <a:solidFill>
                  <a:srgbClr val="009900"/>
                </a:solidFill>
                <a:latin typeface="Times New Roman"/>
                <a:ea typeface="Times New Roman"/>
                <a:cs typeface="+mj-cs"/>
              </a:rPr>
              <a:t>Мансура Закирова </a:t>
            </a:r>
          </a:p>
          <a:p>
            <a:pPr marL="0" lvl="0" indent="0" fontAlgn="base">
              <a:spcBef>
                <a:spcPts val="0"/>
              </a:spcBef>
              <a:buNone/>
            </a:pPr>
            <a:r>
              <a:rPr lang="ru-RU" sz="1300" b="1" dirty="0" smtClean="0">
                <a:solidFill>
                  <a:srgbClr val="009900"/>
                </a:solidFill>
                <a:latin typeface="Times New Roman"/>
                <a:ea typeface="Times New Roman"/>
                <a:cs typeface="Times New Roman"/>
              </a:rPr>
              <a:t>«</a:t>
            </a:r>
            <a:r>
              <a:rPr lang="ru-RU" sz="1300" b="1" dirty="0">
                <a:solidFill>
                  <a:srgbClr val="009900"/>
                </a:solidFill>
                <a:latin typeface="Times New Roman"/>
                <a:ea typeface="Times New Roman"/>
                <a:cs typeface="Times New Roman"/>
              </a:rPr>
              <a:t>От </a:t>
            </a:r>
            <a:r>
              <a:rPr lang="ru-RU" sz="1300" b="1" dirty="0" err="1">
                <a:solidFill>
                  <a:srgbClr val="009900"/>
                </a:solidFill>
                <a:latin typeface="Times New Roman"/>
                <a:ea typeface="Times New Roman"/>
                <a:cs typeface="Times New Roman"/>
              </a:rPr>
              <a:t>Шугура</a:t>
            </a:r>
            <a:r>
              <a:rPr lang="ru-RU" sz="1300" b="1" dirty="0">
                <a:solidFill>
                  <a:srgbClr val="009900"/>
                </a:solidFill>
                <a:latin typeface="Times New Roman"/>
                <a:ea typeface="Times New Roman"/>
                <a:cs typeface="Times New Roman"/>
              </a:rPr>
              <a:t> до Чукотки</a:t>
            </a:r>
            <a:r>
              <a:rPr lang="ru-RU" sz="1300" b="1" dirty="0" smtClean="0">
                <a:solidFill>
                  <a:srgbClr val="009900"/>
                </a:solidFill>
                <a:latin typeface="Times New Roman"/>
                <a:ea typeface="Times New Roman"/>
                <a:cs typeface="Times New Roman"/>
              </a:rPr>
              <a:t>»</a:t>
            </a:r>
          </a:p>
          <a:p>
            <a:pPr marL="0" lvl="0" indent="0" algn="just" fontAlgn="base">
              <a:spcBef>
                <a:spcPts val="0"/>
              </a:spcBef>
              <a:buNone/>
            </a:pPr>
            <a:r>
              <a:rPr lang="ru-RU" sz="1000" dirty="0" smtClean="0">
                <a:solidFill>
                  <a:srgbClr val="000000"/>
                </a:solidFill>
                <a:latin typeface="Times New Roman"/>
                <a:ea typeface="Times New Roman"/>
                <a:cs typeface="Times New Roman"/>
              </a:rPr>
              <a:t>3 </a:t>
            </a:r>
            <a:r>
              <a:rPr lang="ru-RU" sz="1000" dirty="0">
                <a:solidFill>
                  <a:srgbClr val="000000"/>
                </a:solidFill>
                <a:latin typeface="Times New Roman"/>
                <a:ea typeface="Times New Roman"/>
                <a:cs typeface="Times New Roman"/>
              </a:rPr>
              <a:t>февраля в </a:t>
            </a:r>
            <a:r>
              <a:rPr lang="ru-RU" sz="1000" dirty="0" err="1" smtClean="0">
                <a:solidFill>
                  <a:srgbClr val="000000"/>
                </a:solidFill>
                <a:latin typeface="Times New Roman"/>
                <a:ea typeface="Times New Roman"/>
                <a:cs typeface="Times New Roman"/>
              </a:rPr>
              <a:t>Шугуровской</a:t>
            </a:r>
            <a:r>
              <a:rPr lang="ru-RU" sz="1000" dirty="0" smtClean="0">
                <a:solidFill>
                  <a:srgbClr val="000000"/>
                </a:solidFill>
                <a:latin typeface="Times New Roman"/>
                <a:ea typeface="Times New Roman"/>
                <a:cs typeface="Times New Roman"/>
              </a:rPr>
              <a:t> школе </a:t>
            </a:r>
            <a:r>
              <a:rPr lang="ru-RU" sz="1000" dirty="0">
                <a:solidFill>
                  <a:srgbClr val="000000"/>
                </a:solidFill>
                <a:latin typeface="Times New Roman"/>
                <a:ea typeface="Times New Roman"/>
                <a:cs typeface="Times New Roman"/>
              </a:rPr>
              <a:t>состоялась встреча с художником Мансуром Закировым и презентация его </a:t>
            </a:r>
            <a:r>
              <a:rPr lang="ru-RU" sz="1000" dirty="0" smtClean="0">
                <a:solidFill>
                  <a:srgbClr val="000000"/>
                </a:solidFill>
                <a:latin typeface="Times New Roman"/>
                <a:ea typeface="Times New Roman"/>
                <a:cs typeface="Times New Roman"/>
              </a:rPr>
              <a:t>книги «От </a:t>
            </a:r>
            <a:r>
              <a:rPr lang="ru-RU" sz="1000" dirty="0" err="1" smtClean="0">
                <a:solidFill>
                  <a:srgbClr val="000000"/>
                </a:solidFill>
                <a:latin typeface="Times New Roman"/>
                <a:ea typeface="Times New Roman"/>
                <a:cs typeface="Times New Roman"/>
              </a:rPr>
              <a:t>Шугура</a:t>
            </a:r>
            <a:r>
              <a:rPr lang="ru-RU" sz="1000" dirty="0" smtClean="0">
                <a:solidFill>
                  <a:srgbClr val="000000"/>
                </a:solidFill>
                <a:latin typeface="Times New Roman"/>
                <a:ea typeface="Times New Roman"/>
                <a:cs typeface="Times New Roman"/>
              </a:rPr>
              <a:t> до Чукотки». </a:t>
            </a:r>
            <a:r>
              <a:rPr lang="ru-RU" sz="1000" dirty="0">
                <a:solidFill>
                  <a:srgbClr val="000000"/>
                </a:solidFill>
                <a:latin typeface="Times New Roman"/>
                <a:ea typeface="Times New Roman"/>
                <a:cs typeface="Times New Roman"/>
              </a:rPr>
              <a:t>Мансур </a:t>
            </a:r>
            <a:r>
              <a:rPr lang="ru-RU" sz="1000" dirty="0" err="1">
                <a:solidFill>
                  <a:srgbClr val="000000"/>
                </a:solidFill>
                <a:latin typeface="Times New Roman"/>
                <a:ea typeface="Times New Roman"/>
                <a:cs typeface="Times New Roman"/>
              </a:rPr>
              <a:t>Салихович</a:t>
            </a:r>
            <a:r>
              <a:rPr lang="ru-RU" sz="1000" dirty="0">
                <a:solidFill>
                  <a:srgbClr val="000000"/>
                </a:solidFill>
                <a:latin typeface="Times New Roman"/>
                <a:ea typeface="Times New Roman"/>
                <a:cs typeface="Times New Roman"/>
              </a:rPr>
              <a:t> окончил школу имени В. П. Чкалова, член Союзов художников Татарстана и России, заслуженный работник культуры Республики Татарстан.</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Цель нашей встречи </a:t>
            </a:r>
            <a:r>
              <a:rPr lang="ru-RU" sz="1000" dirty="0" smtClean="0">
                <a:solidFill>
                  <a:srgbClr val="000000"/>
                </a:solidFill>
                <a:latin typeface="Times New Roman"/>
                <a:ea typeface="Times New Roman"/>
                <a:cs typeface="Times New Roman"/>
              </a:rPr>
              <a:t>- изучение </a:t>
            </a:r>
            <a:r>
              <a:rPr lang="ru-RU" sz="1000" dirty="0">
                <a:solidFill>
                  <a:srgbClr val="000000"/>
                </a:solidFill>
                <a:latin typeface="Times New Roman"/>
                <a:ea typeface="Times New Roman"/>
                <a:cs typeface="Times New Roman"/>
              </a:rPr>
              <a:t>творчества </a:t>
            </a:r>
            <a:r>
              <a:rPr lang="ru-RU" sz="1000" dirty="0" smtClean="0">
                <a:solidFill>
                  <a:srgbClr val="000000"/>
                </a:solidFill>
                <a:latin typeface="Times New Roman"/>
                <a:ea typeface="Times New Roman"/>
                <a:cs typeface="Times New Roman"/>
              </a:rPr>
              <a:t>Мансура Закирова</a:t>
            </a:r>
            <a:r>
              <a:rPr lang="ru-RU" sz="1000" dirty="0">
                <a:solidFill>
                  <a:srgbClr val="000000"/>
                </a:solidFill>
                <a:latin typeface="Times New Roman"/>
                <a:ea typeface="Times New Roman"/>
                <a:cs typeface="Times New Roman"/>
              </a:rPr>
              <a:t>, выявление его места среди земляков и односельчан района; презентация книги </a:t>
            </a:r>
            <a:r>
              <a:rPr lang="ru-RU" sz="1000" dirty="0" smtClean="0">
                <a:solidFill>
                  <a:srgbClr val="000000"/>
                </a:solidFill>
                <a:latin typeface="Times New Roman"/>
                <a:ea typeface="Times New Roman"/>
                <a:cs typeface="Times New Roman"/>
              </a:rPr>
              <a:t>Мансура Закирова  </a:t>
            </a:r>
            <a:r>
              <a:rPr lang="ru-RU" sz="1000" dirty="0">
                <a:solidFill>
                  <a:srgbClr val="000000"/>
                </a:solidFill>
                <a:latin typeface="Times New Roman"/>
                <a:ea typeface="Times New Roman"/>
                <a:cs typeface="Times New Roman"/>
              </a:rPr>
              <a:t>“От </a:t>
            </a:r>
            <a:r>
              <a:rPr lang="ru-RU" sz="1000" dirty="0" err="1">
                <a:solidFill>
                  <a:srgbClr val="000000"/>
                </a:solidFill>
                <a:latin typeface="Times New Roman"/>
                <a:ea typeface="Times New Roman"/>
                <a:cs typeface="Times New Roman"/>
              </a:rPr>
              <a:t>Шугура</a:t>
            </a:r>
            <a:r>
              <a:rPr lang="ru-RU" sz="1000" dirty="0">
                <a:solidFill>
                  <a:srgbClr val="000000"/>
                </a:solidFill>
                <a:latin typeface="Times New Roman"/>
                <a:ea typeface="Times New Roman"/>
                <a:cs typeface="Times New Roman"/>
              </a:rPr>
              <a:t> до Чукотки”.</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Исходя из цели, определены следующие задачи:</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1. Сбор материала о Мансуре Закирове .</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2. Знакомство с творчеством художника.</a:t>
            </a:r>
            <a:endParaRPr lang="ru-RU" sz="1000" dirty="0">
              <a:solidFill>
                <a:prstClr val="black"/>
              </a:solidFill>
              <a:latin typeface="Calibri"/>
              <a:ea typeface="Calibri"/>
              <a:cs typeface="Times New Roman"/>
            </a:endParaRPr>
          </a:p>
          <a:p>
            <a:pPr marL="0" lvl="0" indent="0" algn="just" fontAlgn="base">
              <a:spcBef>
                <a:spcPts val="0"/>
              </a:spcBef>
              <a:buNone/>
            </a:pPr>
            <a:r>
              <a:rPr lang="ru-RU" sz="1000" dirty="0">
                <a:solidFill>
                  <a:srgbClr val="000000"/>
                </a:solidFill>
                <a:latin typeface="Times New Roman"/>
                <a:ea typeface="Times New Roman"/>
                <a:cs typeface="Times New Roman"/>
              </a:rPr>
              <a:t>3. Изучение тем, поднятых в его </a:t>
            </a:r>
            <a:r>
              <a:rPr lang="ru-RU" sz="1000" dirty="0" smtClean="0">
                <a:solidFill>
                  <a:srgbClr val="000000"/>
                </a:solidFill>
                <a:latin typeface="Times New Roman"/>
                <a:ea typeface="Times New Roman"/>
                <a:cs typeface="Times New Roman"/>
              </a:rPr>
              <a:t>произведениях.</a:t>
            </a:r>
            <a:endParaRPr lang="ru-RU" sz="1000" dirty="0" smtClean="0">
              <a:solidFill>
                <a:prstClr val="black"/>
              </a:solidFill>
              <a:latin typeface="Calibri"/>
              <a:ea typeface="Calibri"/>
              <a:cs typeface="Times New Roman"/>
            </a:endParaRPr>
          </a:p>
          <a:p>
            <a:pPr marL="0" lvl="0" indent="0" algn="just" fontAlgn="base">
              <a:spcBef>
                <a:spcPts val="0"/>
              </a:spcBef>
              <a:buNone/>
            </a:pPr>
            <a:r>
              <a:rPr lang="ru-RU" sz="1000" dirty="0" smtClean="0">
                <a:solidFill>
                  <a:srgbClr val="000000"/>
                </a:solidFill>
                <a:latin typeface="Times New Roman"/>
                <a:ea typeface="Times New Roman"/>
                <a:cs typeface="Times New Roman"/>
              </a:rPr>
              <a:t>4. Узнать мнение современников о художнике.</a:t>
            </a:r>
          </a:p>
          <a:p>
            <a:pPr marL="0" lvl="0" indent="0" fontAlgn="base">
              <a:spcBef>
                <a:spcPts val="0"/>
              </a:spcBef>
              <a:buNone/>
            </a:pPr>
            <a:endParaRPr lang="ru-RU" sz="1000" dirty="0" smtClean="0">
              <a:solidFill>
                <a:prstClr val="black"/>
              </a:solidFill>
              <a:latin typeface="Calibri"/>
              <a:ea typeface="Calibri"/>
              <a:cs typeface="Times New Roman"/>
            </a:endParaRPr>
          </a:p>
          <a:p>
            <a:endParaRPr lang="ru-RU" dirty="0"/>
          </a:p>
        </p:txBody>
      </p:sp>
      <p:sp>
        <p:nvSpPr>
          <p:cNvPr id="2" name="Номер слайда 1"/>
          <p:cNvSpPr>
            <a:spLocks noGrp="1"/>
          </p:cNvSpPr>
          <p:nvPr>
            <p:ph type="sldNum" sz="quarter" idx="12"/>
          </p:nvPr>
        </p:nvSpPr>
        <p:spPr>
          <a:xfrm flipV="1">
            <a:off x="7010400" y="-308570"/>
            <a:ext cx="2133600" cy="216024"/>
          </a:xfrm>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3571521"/>
            <a:ext cx="1833600" cy="137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8651" y="3571521"/>
            <a:ext cx="1829794" cy="137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3589521"/>
            <a:ext cx="1019499" cy="137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3848" y="3595609"/>
            <a:ext cx="1175761" cy="137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0170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a:bodyPr>
          <a:lstStyle/>
          <a:p>
            <a:pPr lvl="0" fontAlgn="base">
              <a:lnSpc>
                <a:spcPct val="115000"/>
              </a:lnSpc>
              <a:spcBef>
                <a:spcPct val="20000"/>
              </a:spcBef>
            </a:pPr>
            <a:r>
              <a:rPr lang="ru-RU" sz="1600" dirty="0">
                <a:solidFill>
                  <a:srgbClr val="009900"/>
                </a:solidFill>
                <a:latin typeface="Times New Roman"/>
                <a:ea typeface="Times New Roman"/>
                <a:cs typeface="Times New Roman"/>
              </a:rPr>
              <a:t>Международный день родного </a:t>
            </a:r>
            <a:r>
              <a:rPr lang="ru-RU" sz="1600" dirty="0" smtClean="0">
                <a:solidFill>
                  <a:srgbClr val="009900"/>
                </a:solidFill>
                <a:latin typeface="Times New Roman"/>
                <a:ea typeface="Times New Roman"/>
                <a:cs typeface="Times New Roman"/>
              </a:rPr>
              <a:t>языка /  </a:t>
            </a:r>
            <a:r>
              <a:rPr lang="ru-RU" sz="1600" dirty="0" err="1">
                <a:solidFill>
                  <a:srgbClr val="009900"/>
                </a:solidFill>
                <a:latin typeface="Times New Roman"/>
                <a:ea typeface="Times New Roman"/>
                <a:cs typeface="Times New Roman"/>
              </a:rPr>
              <a:t>Халыкара</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туган</a:t>
            </a:r>
            <a:r>
              <a:rPr lang="ru-RU" sz="1600" dirty="0">
                <a:solidFill>
                  <a:srgbClr val="009900"/>
                </a:solidFill>
                <a:latin typeface="Times New Roman"/>
                <a:ea typeface="Times New Roman"/>
                <a:cs typeface="Times New Roman"/>
              </a:rPr>
              <a:t> тел </a:t>
            </a:r>
            <a:r>
              <a:rPr lang="ru-RU" sz="1600" dirty="0" err="1" smtClean="0">
                <a:solidFill>
                  <a:srgbClr val="009900"/>
                </a:solidFill>
                <a:latin typeface="Times New Roman"/>
                <a:ea typeface="Times New Roman"/>
                <a:cs typeface="Times New Roman"/>
              </a:rPr>
              <a:t>көне</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p:txBody>
          <a:bodyPr>
            <a:normAutofit fontScale="25000" lnSpcReduction="20000"/>
          </a:bodyPr>
          <a:lstStyle/>
          <a:p>
            <a:pPr marL="0" indent="0" fontAlgn="base">
              <a:lnSpc>
                <a:spcPct val="115000"/>
              </a:lnSpc>
              <a:spcAft>
                <a:spcPts val="0"/>
              </a:spcAft>
              <a:buNone/>
            </a:pPr>
            <a:r>
              <a:rPr lang="ru-RU" sz="4800" b="1" dirty="0">
                <a:solidFill>
                  <a:srgbClr val="000000"/>
                </a:solidFill>
                <a:latin typeface="Times New Roman"/>
                <a:ea typeface="Times New Roman"/>
                <a:cs typeface="Times New Roman"/>
              </a:rPr>
              <a:t>Международный день родного языка</a:t>
            </a:r>
            <a:endParaRPr lang="ru-RU" sz="4800" b="1" dirty="0">
              <a:latin typeface="Calibri"/>
              <a:ea typeface="Calibri"/>
              <a:cs typeface="Times New Roman"/>
            </a:endParaRPr>
          </a:p>
          <a:p>
            <a:pPr marL="0" indent="0">
              <a:lnSpc>
                <a:spcPct val="115000"/>
              </a:lnSpc>
              <a:spcAft>
                <a:spcPts val="0"/>
              </a:spcAft>
              <a:buNone/>
            </a:pPr>
            <a:r>
              <a:rPr lang="ru-RU" sz="4800" dirty="0" smtClean="0">
                <a:solidFill>
                  <a:srgbClr val="000000"/>
                </a:solidFill>
                <a:latin typeface="Times New Roman"/>
                <a:ea typeface="Times New Roman"/>
                <a:cs typeface="Times New Roman"/>
              </a:rPr>
              <a:t>В</a:t>
            </a:r>
            <a:r>
              <a:rPr lang="ru-RU" sz="4800" dirty="0">
                <a:solidFill>
                  <a:srgbClr val="000000"/>
                </a:solidFill>
                <a:latin typeface="Times New Roman"/>
                <a:ea typeface="Times New Roman"/>
                <a:cs typeface="Times New Roman"/>
              </a:rPr>
              <a:t> рамках проведения месячника, посвященного Международному дню родного языка, учитель русского языка и литературы </a:t>
            </a:r>
            <a:r>
              <a:rPr lang="ru-RU" sz="4800" dirty="0" err="1">
                <a:solidFill>
                  <a:srgbClr val="000000"/>
                </a:solidFill>
                <a:latin typeface="Times New Roman"/>
                <a:ea typeface="Times New Roman"/>
                <a:cs typeface="Times New Roman"/>
              </a:rPr>
              <a:t>провера</a:t>
            </a:r>
            <a:r>
              <a:rPr lang="ru-RU" sz="4800" dirty="0">
                <a:solidFill>
                  <a:srgbClr val="000000"/>
                </a:solidFill>
                <a:latin typeface="Times New Roman"/>
                <a:ea typeface="Times New Roman"/>
                <a:cs typeface="Times New Roman"/>
              </a:rPr>
              <a:t> викторину «Великий и могучий» в 8А классе. Учащиеся решали лингвистические задачи, с большим удовольствием отгадывали загадки о книге, о Родине, читали наизусть  стихотворения </a:t>
            </a:r>
            <a:r>
              <a:rPr lang="ru-RU" sz="4800" dirty="0" err="1">
                <a:solidFill>
                  <a:srgbClr val="000000"/>
                </a:solidFill>
                <a:latin typeface="Times New Roman"/>
                <a:ea typeface="Times New Roman"/>
                <a:cs typeface="Times New Roman"/>
              </a:rPr>
              <a:t>М.Джалиля</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А.С.Пушкина</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К.Симонова</a:t>
            </a:r>
            <a:r>
              <a:rPr lang="ru-RU" sz="4800" dirty="0">
                <a:solidFill>
                  <a:srgbClr val="000000"/>
                </a:solidFill>
                <a:latin typeface="Times New Roman"/>
                <a:ea typeface="Times New Roman"/>
                <a:cs typeface="Times New Roman"/>
              </a:rPr>
              <a:t>.</a:t>
            </a:r>
            <a:endParaRPr lang="ru-RU" sz="4800" dirty="0">
              <a:latin typeface="Calibri"/>
              <a:ea typeface="Calibri"/>
              <a:cs typeface="Times New Roman"/>
            </a:endParaRPr>
          </a:p>
          <a:p>
            <a:pPr marL="0" indent="0" fontAlgn="base">
              <a:lnSpc>
                <a:spcPct val="115000"/>
              </a:lnSpc>
              <a:spcAft>
                <a:spcPts val="0"/>
              </a:spcAft>
              <a:buNone/>
            </a:pPr>
            <a:endParaRPr lang="ru-RU" sz="4800" dirty="0" smtClean="0">
              <a:solidFill>
                <a:srgbClr val="000000"/>
              </a:solidFill>
              <a:latin typeface="Times New Roman"/>
              <a:ea typeface="Times New Roman"/>
              <a:cs typeface="Times New Roman"/>
            </a:endParaRPr>
          </a:p>
          <a:p>
            <a:pPr marL="0" indent="0" fontAlgn="base">
              <a:lnSpc>
                <a:spcPct val="115000"/>
              </a:lnSpc>
              <a:spcAft>
                <a:spcPts val="0"/>
              </a:spcAft>
              <a:buNone/>
            </a:pPr>
            <a:r>
              <a:rPr lang="ru-RU" sz="4800" b="1" dirty="0" err="1" smtClean="0">
                <a:solidFill>
                  <a:srgbClr val="000000"/>
                </a:solidFill>
                <a:latin typeface="Times New Roman"/>
                <a:ea typeface="Times New Roman"/>
                <a:cs typeface="Times New Roman"/>
              </a:rPr>
              <a:t>Халыкара</a:t>
            </a:r>
            <a:r>
              <a:rPr lang="ru-RU" sz="4800" b="1" dirty="0" smtClean="0">
                <a:solidFill>
                  <a:srgbClr val="000000"/>
                </a:solidFill>
                <a:latin typeface="Times New Roman"/>
                <a:ea typeface="Times New Roman"/>
                <a:cs typeface="Times New Roman"/>
              </a:rPr>
              <a:t> </a:t>
            </a:r>
            <a:r>
              <a:rPr lang="ru-RU" sz="4800" b="1" dirty="0" err="1">
                <a:solidFill>
                  <a:srgbClr val="000000"/>
                </a:solidFill>
                <a:latin typeface="Times New Roman"/>
                <a:ea typeface="Times New Roman"/>
                <a:cs typeface="Times New Roman"/>
              </a:rPr>
              <a:t>туган</a:t>
            </a:r>
            <a:r>
              <a:rPr lang="ru-RU" sz="4800" b="1" dirty="0">
                <a:solidFill>
                  <a:srgbClr val="000000"/>
                </a:solidFill>
                <a:latin typeface="Times New Roman"/>
                <a:ea typeface="Times New Roman"/>
                <a:cs typeface="Times New Roman"/>
              </a:rPr>
              <a:t> тел </a:t>
            </a:r>
            <a:r>
              <a:rPr lang="ru-RU" sz="4800" b="1" dirty="0" err="1" smtClean="0">
                <a:solidFill>
                  <a:srgbClr val="000000"/>
                </a:solidFill>
                <a:latin typeface="Times New Roman"/>
                <a:ea typeface="Times New Roman"/>
                <a:cs typeface="Times New Roman"/>
              </a:rPr>
              <a:t>көне</a:t>
            </a:r>
            <a:r>
              <a:rPr lang="ru-RU" sz="4800" b="1" dirty="0" smtClean="0">
                <a:solidFill>
                  <a:srgbClr val="000000"/>
                </a:solidFill>
                <a:latin typeface="Times New Roman"/>
                <a:ea typeface="Times New Roman"/>
                <a:cs typeface="Times New Roman"/>
              </a:rPr>
              <a:t>.</a:t>
            </a:r>
          </a:p>
          <a:p>
            <a:pPr marL="0" indent="0" fontAlgn="base">
              <a:lnSpc>
                <a:spcPct val="115000"/>
              </a:lnSpc>
              <a:spcAft>
                <a:spcPts val="0"/>
              </a:spcAft>
              <a:buNone/>
            </a:pPr>
            <a:r>
              <a:rPr lang="ru-RU" sz="4800" dirty="0" err="1" smtClean="0">
                <a:solidFill>
                  <a:srgbClr val="000000"/>
                </a:solidFill>
                <a:latin typeface="Times New Roman"/>
                <a:ea typeface="Times New Roman"/>
                <a:cs typeface="Times New Roman"/>
              </a:rPr>
              <a:t>Халыкара</a:t>
            </a:r>
            <a:r>
              <a:rPr lang="ru-RU" sz="4800" dirty="0" smtClean="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туган</a:t>
            </a:r>
            <a:r>
              <a:rPr lang="ru-RU" sz="4800" dirty="0">
                <a:solidFill>
                  <a:srgbClr val="000000"/>
                </a:solidFill>
                <a:latin typeface="Times New Roman"/>
                <a:ea typeface="Times New Roman"/>
                <a:cs typeface="Times New Roman"/>
              </a:rPr>
              <a:t> тел </a:t>
            </a:r>
            <a:r>
              <a:rPr lang="ru-RU" sz="4800" dirty="0" err="1">
                <a:solidFill>
                  <a:srgbClr val="000000"/>
                </a:solidFill>
                <a:latin typeface="Times New Roman"/>
                <a:ea typeface="Times New Roman"/>
                <a:cs typeface="Times New Roman"/>
              </a:rPr>
              <a:t>көненә</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багышланган</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айлык</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кысаларында</a:t>
            </a:r>
            <a:r>
              <a:rPr lang="ru-RU" sz="4800" dirty="0">
                <a:solidFill>
                  <a:srgbClr val="000000"/>
                </a:solidFill>
                <a:latin typeface="Times New Roman"/>
                <a:ea typeface="Times New Roman"/>
                <a:cs typeface="Times New Roman"/>
              </a:rPr>
              <a:t> рус теле </a:t>
            </a:r>
            <a:r>
              <a:rPr lang="ru-RU" sz="4800" dirty="0" err="1">
                <a:solidFill>
                  <a:srgbClr val="000000"/>
                </a:solidFill>
                <a:latin typeface="Times New Roman"/>
                <a:ea typeface="Times New Roman"/>
                <a:cs typeface="Times New Roman"/>
              </a:rPr>
              <a:t>һәм</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әдәбияты</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укытучысы</a:t>
            </a:r>
            <a:r>
              <a:rPr lang="ru-RU" sz="4800" dirty="0">
                <a:solidFill>
                  <a:srgbClr val="000000"/>
                </a:solidFill>
                <a:latin typeface="Times New Roman"/>
                <a:ea typeface="Times New Roman"/>
                <a:cs typeface="Times New Roman"/>
              </a:rPr>
              <a:t> 8А </a:t>
            </a:r>
            <a:r>
              <a:rPr lang="ru-RU" sz="4800" dirty="0" err="1">
                <a:solidFill>
                  <a:srgbClr val="000000"/>
                </a:solidFill>
                <a:latin typeface="Times New Roman"/>
                <a:ea typeface="Times New Roman"/>
                <a:cs typeface="Times New Roman"/>
              </a:rPr>
              <a:t>сыйныфында</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Бөек</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һәм</a:t>
            </a:r>
            <a:r>
              <a:rPr lang="ru-RU" sz="4800" dirty="0">
                <a:solidFill>
                  <a:srgbClr val="000000"/>
                </a:solidFill>
                <a:latin typeface="Times New Roman"/>
                <a:ea typeface="Times New Roman"/>
                <a:cs typeface="Times New Roman"/>
              </a:rPr>
              <a:t> </a:t>
            </a:r>
            <a:r>
              <a:rPr lang="tt-RU" sz="4800" dirty="0">
                <a:solidFill>
                  <a:srgbClr val="000000"/>
                </a:solidFill>
                <a:latin typeface="Times New Roman"/>
                <a:ea typeface="Times New Roman"/>
                <a:cs typeface="Times New Roman"/>
              </a:rPr>
              <a:t>көчле</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дигән</a:t>
            </a:r>
            <a:r>
              <a:rPr lang="ru-RU" sz="4800" dirty="0">
                <a:solidFill>
                  <a:srgbClr val="000000"/>
                </a:solidFill>
                <a:latin typeface="Times New Roman"/>
                <a:ea typeface="Times New Roman"/>
                <a:cs typeface="Times New Roman"/>
              </a:rPr>
              <a:t> викторина </a:t>
            </a:r>
            <a:r>
              <a:rPr lang="ru-RU" sz="4800" dirty="0" err="1">
                <a:solidFill>
                  <a:srgbClr val="000000"/>
                </a:solidFill>
                <a:latin typeface="Times New Roman"/>
                <a:ea typeface="Times New Roman"/>
                <a:cs typeface="Times New Roman"/>
              </a:rPr>
              <a:t>үткәрде</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Укучылар</a:t>
            </a:r>
            <a:r>
              <a:rPr lang="ru-RU" sz="4800" dirty="0">
                <a:solidFill>
                  <a:srgbClr val="000000"/>
                </a:solidFill>
                <a:latin typeface="Times New Roman"/>
                <a:ea typeface="Times New Roman"/>
                <a:cs typeface="Times New Roman"/>
              </a:rPr>
              <a:t> лингвистик </a:t>
            </a:r>
            <a:r>
              <a:rPr lang="ru-RU" sz="4800" dirty="0" err="1">
                <a:solidFill>
                  <a:srgbClr val="000000"/>
                </a:solidFill>
                <a:latin typeface="Times New Roman"/>
                <a:ea typeface="Times New Roman"/>
                <a:cs typeface="Times New Roman"/>
              </a:rPr>
              <a:t>бурычларны</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чиштеләр</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зур</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теләк</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белән</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китап</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Ватан</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турында</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табышмаклар</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чиштеләр</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М.Җәлил</a:t>
            </a:r>
            <a:r>
              <a:rPr lang="ru-RU" sz="4800" dirty="0">
                <a:solidFill>
                  <a:srgbClr val="000000"/>
                </a:solidFill>
                <a:latin typeface="Times New Roman"/>
                <a:ea typeface="Times New Roman"/>
                <a:cs typeface="Times New Roman"/>
              </a:rPr>
              <a:t>, А. С. Пушкин, К. Симонов </a:t>
            </a:r>
            <a:r>
              <a:rPr lang="ru-RU" sz="4800" dirty="0" err="1">
                <a:solidFill>
                  <a:srgbClr val="000000"/>
                </a:solidFill>
                <a:latin typeface="Times New Roman"/>
                <a:ea typeface="Times New Roman"/>
                <a:cs typeface="Times New Roman"/>
              </a:rPr>
              <a:t>шигырьләрен</a:t>
            </a:r>
            <a:r>
              <a:rPr lang="ru-RU" sz="4800" dirty="0">
                <a:solidFill>
                  <a:srgbClr val="000000"/>
                </a:solidFill>
                <a:latin typeface="Times New Roman"/>
                <a:ea typeface="Times New Roman"/>
                <a:cs typeface="Times New Roman"/>
              </a:rPr>
              <a:t> </a:t>
            </a:r>
            <a:r>
              <a:rPr lang="ru-RU" sz="4800" dirty="0" err="1">
                <a:solidFill>
                  <a:srgbClr val="000000"/>
                </a:solidFill>
                <a:latin typeface="Times New Roman"/>
                <a:ea typeface="Times New Roman"/>
                <a:cs typeface="Times New Roman"/>
              </a:rPr>
              <a:t>укыдылар</a:t>
            </a:r>
            <a:r>
              <a:rPr lang="ru-RU" sz="4800" dirty="0">
                <a:solidFill>
                  <a:srgbClr val="000000"/>
                </a:solidFill>
                <a:latin typeface="Times New Roman"/>
                <a:ea typeface="Times New Roman"/>
                <a:cs typeface="Times New Roman"/>
              </a:rPr>
              <a:t>.</a:t>
            </a:r>
            <a:endParaRPr lang="ru-RU" sz="48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4</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D1%80%D1%83%D1%81%20(1)(1).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097186"/>
            <a:ext cx="3740400" cy="3027600"/>
          </a:xfrm>
          <a:prstGeom prst="rect">
            <a:avLst/>
          </a:prstGeom>
          <a:noFill/>
          <a:ln>
            <a:noFill/>
          </a:ln>
        </p:spPr>
      </p:pic>
    </p:spTree>
    <p:extLst>
      <p:ext uri="{BB962C8B-B14F-4D97-AF65-F5344CB8AC3E}">
        <p14:creationId xmlns:p14="http://schemas.microsoft.com/office/powerpoint/2010/main" val="2837115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20680" cy="857250"/>
          </a:xfrm>
        </p:spPr>
        <p:txBody>
          <a:bodyPr>
            <a:normAutofit fontScale="90000"/>
          </a:bodyPr>
          <a:lstStyle/>
          <a:p>
            <a:pPr lvl="0" fontAlgn="base">
              <a:lnSpc>
                <a:spcPct val="115000"/>
              </a:lnSpc>
              <a:spcBef>
                <a:spcPct val="20000"/>
              </a:spcBef>
            </a:pPr>
            <a:r>
              <a:rPr lang="ru-RU" sz="1800" dirty="0" smtClean="0">
                <a:solidFill>
                  <a:srgbClr val="009900"/>
                </a:solidFill>
                <a:latin typeface="Times New Roman"/>
                <a:ea typeface="Times New Roman"/>
                <a:cs typeface="Times New Roman"/>
              </a:rPr>
              <a:t>Конкурс </a:t>
            </a:r>
            <a:r>
              <a:rPr lang="ru-RU" sz="1800" dirty="0">
                <a:solidFill>
                  <a:srgbClr val="009900"/>
                </a:solidFill>
                <a:latin typeface="Times New Roman"/>
                <a:ea typeface="Times New Roman"/>
                <a:cs typeface="Times New Roman"/>
              </a:rPr>
              <a:t>«Минуты чистописания</a:t>
            </a:r>
            <a:r>
              <a:rPr lang="ru-RU" sz="1800" dirty="0" smtClean="0">
                <a:solidFill>
                  <a:srgbClr val="009900"/>
                </a:solidFill>
                <a:latin typeface="Times New Roman"/>
                <a:ea typeface="Times New Roman"/>
                <a:cs typeface="Times New Roman"/>
              </a:rPr>
              <a:t>» / </a:t>
            </a:r>
            <a:r>
              <a:rPr lang="tt-RU" sz="1800" dirty="0">
                <a:solidFill>
                  <a:srgbClr val="009900"/>
                </a:solidFill>
                <a:latin typeface="Times New Roman"/>
                <a:ea typeface="Times New Roman"/>
                <a:cs typeface="Times New Roman"/>
              </a:rPr>
              <a:t>« Матур, чиста язу» бәйгесе</a:t>
            </a:r>
            <a:br>
              <a:rPr lang="tt-RU" sz="1800" dirty="0">
                <a:solidFill>
                  <a:srgbClr val="009900"/>
                </a:solidFill>
                <a:latin typeface="Times New Roman"/>
                <a:ea typeface="Times New Roman"/>
                <a:cs typeface="Times New Roman"/>
              </a:rPr>
            </a:br>
            <a:endParaRPr lang="ru-RU" sz="1800" dirty="0">
              <a:solidFill>
                <a:srgbClr val="009900"/>
              </a:solidFill>
            </a:endParaRPr>
          </a:p>
        </p:txBody>
      </p:sp>
      <p:sp>
        <p:nvSpPr>
          <p:cNvPr id="4" name="Объект 3"/>
          <p:cNvSpPr>
            <a:spLocks noGrp="1"/>
          </p:cNvSpPr>
          <p:nvPr>
            <p:ph sz="half" idx="2"/>
          </p:nvPr>
        </p:nvSpPr>
        <p:spPr/>
        <p:txBody>
          <a:bodyPr numCol="1">
            <a:normAutofit fontScale="25000" lnSpcReduction="20000"/>
          </a:bodyPr>
          <a:lstStyle/>
          <a:p>
            <a:pPr marL="0" indent="0" algn="just" fontAlgn="base">
              <a:lnSpc>
                <a:spcPct val="115000"/>
              </a:lnSpc>
              <a:spcAft>
                <a:spcPts val="0"/>
              </a:spcAft>
              <a:buNone/>
            </a:pPr>
            <a:r>
              <a:rPr lang="ru-RU" sz="3400" b="1" dirty="0" smtClean="0">
                <a:solidFill>
                  <a:srgbClr val="000000"/>
                </a:solidFill>
                <a:latin typeface="Times New Roman"/>
                <a:ea typeface="Times New Roman"/>
                <a:cs typeface="Times New Roman"/>
              </a:rPr>
              <a:t>Конкурс «Минуты чистописания» </a:t>
            </a:r>
            <a:r>
              <a:rPr lang="ru-RU" sz="3400" b="1" dirty="0">
                <a:solidFill>
                  <a:srgbClr val="000000"/>
                </a:solidFill>
                <a:latin typeface="Times New Roman"/>
                <a:ea typeface="Times New Roman"/>
                <a:cs typeface="Times New Roman"/>
              </a:rPr>
              <a:t/>
            </a:r>
            <a:br>
              <a:rPr lang="ru-RU" sz="3400" b="1" dirty="0">
                <a:solidFill>
                  <a:srgbClr val="000000"/>
                </a:solidFill>
                <a:latin typeface="Times New Roman"/>
                <a:ea typeface="Times New Roman"/>
                <a:cs typeface="Times New Roman"/>
              </a:rPr>
            </a:br>
            <a:r>
              <a:rPr lang="ru-RU" sz="3400" dirty="0">
                <a:solidFill>
                  <a:srgbClr val="000000"/>
                </a:solidFill>
                <a:latin typeface="Times New Roman"/>
                <a:ea typeface="Times New Roman"/>
                <a:cs typeface="Times New Roman"/>
              </a:rPr>
              <a:t>Всем известно, что каллиграфически правильное письмо содействует </a:t>
            </a:r>
            <a:r>
              <a:rPr lang="ru-RU" sz="3400" dirty="0" err="1">
                <a:solidFill>
                  <a:srgbClr val="000000"/>
                </a:solidFill>
                <a:latin typeface="Times New Roman"/>
                <a:ea typeface="Times New Roman"/>
                <a:cs typeface="Times New Roman"/>
              </a:rPr>
              <a:t>эстетическому,эмоциональному</a:t>
            </a:r>
            <a:r>
              <a:rPr lang="ru-RU" sz="3400" dirty="0">
                <a:solidFill>
                  <a:srgbClr val="000000"/>
                </a:solidFill>
                <a:latin typeface="Times New Roman"/>
                <a:ea typeface="Times New Roman"/>
                <a:cs typeface="Times New Roman"/>
              </a:rPr>
              <a:t> воспитанию школьников, воспитанию </a:t>
            </a:r>
            <a:r>
              <a:rPr lang="ru-RU" sz="3400" dirty="0" err="1">
                <a:solidFill>
                  <a:srgbClr val="000000"/>
                </a:solidFill>
                <a:latin typeface="Times New Roman"/>
                <a:ea typeface="Times New Roman"/>
                <a:cs typeface="Times New Roman"/>
              </a:rPr>
              <a:t>аккуратности,сосредоточенности</a:t>
            </a:r>
            <a:r>
              <a:rPr lang="ru-RU" sz="3400" dirty="0">
                <a:solidFill>
                  <a:srgbClr val="000000"/>
                </a:solidFill>
                <a:latin typeface="Times New Roman"/>
                <a:ea typeface="Times New Roman"/>
                <a:cs typeface="Times New Roman"/>
              </a:rPr>
              <a:t> и старательного отношения к выполнению любой работы.</a:t>
            </a:r>
            <a:endParaRPr lang="ru-RU" sz="3400" dirty="0">
              <a:latin typeface="Calibri"/>
              <a:ea typeface="Calibri"/>
              <a:cs typeface="Times New Roman"/>
            </a:endParaRPr>
          </a:p>
          <a:p>
            <a:pPr marL="0" indent="0" algn="just" fontAlgn="base">
              <a:lnSpc>
                <a:spcPct val="115000"/>
              </a:lnSpc>
              <a:spcAft>
                <a:spcPts val="0"/>
              </a:spcAft>
              <a:buNone/>
            </a:pPr>
            <a:r>
              <a:rPr lang="ru-RU" sz="3400" dirty="0">
                <a:solidFill>
                  <a:srgbClr val="000000"/>
                </a:solidFill>
                <a:latin typeface="Times New Roman"/>
                <a:ea typeface="Times New Roman"/>
                <a:cs typeface="Times New Roman"/>
              </a:rPr>
              <a:t>В рамках месячника, посвященного Международному Дню родного языка, 22 января в 5-9 классах проведен конкурс « Минуты чистописания». Учителя русского языка и литературы подобрали для списывания стихи известных поэтов о родном языке, о родине, о бережном отношении к истории и культуре народа. Уже известны победители классных туров, через неделю жюри подведет итоги общешкольного этапа конкурса.</a:t>
            </a:r>
            <a:endParaRPr lang="ru-RU" sz="3400" dirty="0">
              <a:latin typeface="Calibri"/>
              <a:ea typeface="Calibri"/>
              <a:cs typeface="Times New Roman"/>
            </a:endParaRPr>
          </a:p>
          <a:p>
            <a:pPr marL="0" indent="0" algn="just" fontAlgn="base">
              <a:lnSpc>
                <a:spcPct val="115000"/>
              </a:lnSpc>
              <a:spcAft>
                <a:spcPts val="0"/>
              </a:spcAft>
              <a:buNone/>
            </a:pPr>
            <a:endParaRPr lang="tt-RU" sz="3400" b="1" dirty="0" smtClean="0">
              <a:solidFill>
                <a:srgbClr val="000000"/>
              </a:solidFill>
              <a:latin typeface="Times New Roman"/>
              <a:ea typeface="Times New Roman"/>
              <a:cs typeface="Times New Roman"/>
            </a:endParaRPr>
          </a:p>
          <a:p>
            <a:pPr marL="0" indent="0" algn="just" fontAlgn="base">
              <a:lnSpc>
                <a:spcPct val="115000"/>
              </a:lnSpc>
              <a:spcAft>
                <a:spcPts val="0"/>
              </a:spcAft>
              <a:buNone/>
            </a:pPr>
            <a:r>
              <a:rPr lang="tt-RU" sz="3400" b="1" dirty="0" smtClean="0">
                <a:solidFill>
                  <a:srgbClr val="000000"/>
                </a:solidFill>
                <a:latin typeface="Times New Roman"/>
                <a:ea typeface="Times New Roman"/>
                <a:cs typeface="Times New Roman"/>
              </a:rPr>
              <a:t>« </a:t>
            </a:r>
            <a:r>
              <a:rPr lang="tt-RU" sz="3400" b="1" dirty="0">
                <a:solidFill>
                  <a:srgbClr val="000000"/>
                </a:solidFill>
                <a:latin typeface="Times New Roman"/>
                <a:ea typeface="Times New Roman"/>
                <a:cs typeface="Times New Roman"/>
              </a:rPr>
              <a:t>Матур, чиста </a:t>
            </a:r>
            <a:r>
              <a:rPr lang="tt-RU" sz="3400" b="1" dirty="0" smtClean="0">
                <a:solidFill>
                  <a:srgbClr val="000000"/>
                </a:solidFill>
                <a:latin typeface="Times New Roman"/>
                <a:ea typeface="Times New Roman"/>
                <a:cs typeface="Times New Roman"/>
              </a:rPr>
              <a:t>язу» бәйгесе</a:t>
            </a:r>
          </a:p>
          <a:p>
            <a:pPr marL="0" indent="0" algn="just" fontAlgn="base">
              <a:lnSpc>
                <a:spcPct val="115000"/>
              </a:lnSpc>
              <a:spcAft>
                <a:spcPts val="0"/>
              </a:spcAft>
              <a:buNone/>
            </a:pPr>
            <a:r>
              <a:rPr lang="tt-RU" sz="3400" dirty="0" smtClean="0">
                <a:solidFill>
                  <a:srgbClr val="000000"/>
                </a:solidFill>
                <a:latin typeface="Times New Roman"/>
                <a:ea typeface="Times New Roman"/>
                <a:cs typeface="Times New Roman"/>
              </a:rPr>
              <a:t>Каллиграфик </a:t>
            </a:r>
            <a:r>
              <a:rPr lang="tt-RU" sz="3400" dirty="0">
                <a:solidFill>
                  <a:srgbClr val="000000"/>
                </a:solidFill>
                <a:latin typeface="Times New Roman"/>
                <a:ea typeface="Times New Roman"/>
                <a:cs typeface="Times New Roman"/>
              </a:rPr>
              <a:t>дөрес язу укучыларны эстетик,эмоциональ тәрбияләүгә, пөхтәлек,игътибарлылык һәм теләсә нинди эшне башкаруга тырышлык тәрбияләүгә ярдәм итүе һәркемгә мәгълүм.</a:t>
            </a:r>
            <a:endParaRPr lang="ru-RU" sz="3400" dirty="0">
              <a:latin typeface="Calibri"/>
              <a:ea typeface="Calibri"/>
              <a:cs typeface="Times New Roman"/>
            </a:endParaRPr>
          </a:p>
          <a:p>
            <a:pPr marL="0" indent="0" algn="just" fontAlgn="base">
              <a:lnSpc>
                <a:spcPct val="115000"/>
              </a:lnSpc>
              <a:spcAft>
                <a:spcPts val="0"/>
              </a:spcAft>
              <a:buNone/>
            </a:pPr>
            <a:r>
              <a:rPr lang="tt-RU" sz="3400" dirty="0">
                <a:solidFill>
                  <a:srgbClr val="000000"/>
                </a:solidFill>
                <a:latin typeface="Times New Roman"/>
                <a:ea typeface="Times New Roman"/>
                <a:cs typeface="Times New Roman"/>
              </a:rPr>
              <a:t>Халыкара туган тел көненә багышланган айлык кысаларында, 22 нче гыйнвар көнне 5-9 нчы сыйныфларда « Матур, чиста язу»конкурсы үткәрелде. Рус теле һәм әдәбияты укытучылары күренекле шагыйрьләрнең туган тел, Туган Ил, халык тарихына һәм мәдәниятенә сакчыл караш турында шигырьләрен язып алдылар. Сыйныф турларында җиңүчеләр билгеле инде, бер атнадан жюри конкурсның гомуммәктәп этабына йомгак ясаячак.</a:t>
            </a:r>
            <a:endParaRPr lang="ru-RU" sz="34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5</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PHOTO-2021-01-23-12-28-42(1).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203598"/>
            <a:ext cx="3740400" cy="3027600"/>
          </a:xfrm>
          <a:prstGeom prst="rect">
            <a:avLst/>
          </a:prstGeom>
          <a:noFill/>
          <a:ln>
            <a:noFill/>
          </a:ln>
        </p:spPr>
      </p:pic>
    </p:spTree>
    <p:extLst>
      <p:ext uri="{BB962C8B-B14F-4D97-AF65-F5344CB8AC3E}">
        <p14:creationId xmlns:p14="http://schemas.microsoft.com/office/powerpoint/2010/main" val="1296302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Autofit/>
          </a:bodyPr>
          <a:lstStyle/>
          <a:p>
            <a:pPr marL="342900" lvl="0" indent="-342900">
              <a:lnSpc>
                <a:spcPct val="115000"/>
              </a:lnSpc>
              <a:spcBef>
                <a:spcPct val="20000"/>
              </a:spcBef>
            </a:pPr>
            <a:r>
              <a:rPr lang="ru-RU" sz="1600" dirty="0">
                <a:solidFill>
                  <a:srgbClr val="009900"/>
                </a:solidFill>
                <a:latin typeface="Times New Roman"/>
                <a:ea typeface="Times New Roman"/>
                <a:cs typeface="Times New Roman"/>
              </a:rPr>
              <a:t>Просмотр татарских народных сказок</a:t>
            </a:r>
            <a:r>
              <a:rPr lang="ru-RU" sz="1600" dirty="0" smtClean="0">
                <a:solidFill>
                  <a:srgbClr val="009900"/>
                </a:solidFill>
                <a:latin typeface="Times New Roman"/>
                <a:ea typeface="Times New Roman"/>
                <a:cs typeface="Times New Roman"/>
              </a:rPr>
              <a:t>. / </a:t>
            </a:r>
            <a:br>
              <a:rPr lang="ru-RU" sz="1600" dirty="0" smtClean="0">
                <a:solidFill>
                  <a:srgbClr val="009900"/>
                </a:solidFill>
                <a:latin typeface="Times New Roman"/>
                <a:ea typeface="Times New Roman"/>
                <a:cs typeface="Times New Roman"/>
              </a:rPr>
            </a:br>
            <a:r>
              <a:rPr lang="ru-RU" sz="1600" dirty="0" err="1" smtClean="0">
                <a:solidFill>
                  <a:srgbClr val="009900"/>
                </a:solidFill>
                <a:latin typeface="Times New Roman"/>
                <a:ea typeface="Times New Roman"/>
                <a:cs typeface="Times New Roman"/>
              </a:rPr>
              <a:t>Татарча</a:t>
            </a:r>
            <a:r>
              <a:rPr lang="ru-RU" sz="1600" dirty="0" smtClean="0">
                <a:solidFill>
                  <a:srgbClr val="009900"/>
                </a:solidFill>
                <a:latin typeface="Times New Roman"/>
                <a:ea typeface="Times New Roman"/>
                <a:cs typeface="Times New Roman"/>
              </a:rPr>
              <a:t> </a:t>
            </a:r>
            <a:r>
              <a:rPr lang="ru-RU" sz="1600" dirty="0" err="1" smtClean="0">
                <a:solidFill>
                  <a:srgbClr val="009900"/>
                </a:solidFill>
                <a:latin typeface="Times New Roman"/>
                <a:ea typeface="Times New Roman"/>
                <a:cs typeface="Times New Roman"/>
              </a:rPr>
              <a:t>мультфильмнар</a:t>
            </a:r>
            <a:r>
              <a:rPr lang="ru-RU" sz="1600" dirty="0" smtClean="0">
                <a:solidFill>
                  <a:srgbClr val="009900"/>
                </a:solidFill>
                <a:latin typeface="Times New Roman"/>
                <a:ea typeface="Times New Roman"/>
                <a:cs typeface="Times New Roman"/>
              </a:rPr>
              <a:t> </a:t>
            </a:r>
            <a:r>
              <a:rPr lang="ru-RU" sz="1600" dirty="0" err="1" smtClean="0">
                <a:solidFill>
                  <a:srgbClr val="009900"/>
                </a:solidFill>
                <a:latin typeface="Times New Roman"/>
                <a:ea typeface="Times New Roman"/>
                <a:cs typeface="Times New Roman"/>
              </a:rPr>
              <a:t>карау</a:t>
            </a:r>
            <a:r>
              <a:rPr lang="ru-RU" sz="1600" dirty="0" smtClean="0">
                <a:solidFill>
                  <a:srgbClr val="009900"/>
                </a:solidFill>
                <a:latin typeface="Times New Roman"/>
                <a:ea typeface="Times New Roman"/>
                <a:cs typeface="Times New Roman"/>
              </a:rPr>
              <a:t>.</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p:txBody>
          <a:bodyPr>
            <a:normAutofit fontScale="25000" lnSpcReduction="20000"/>
          </a:bodyPr>
          <a:lstStyle/>
          <a:p>
            <a:pPr marL="0" indent="0">
              <a:lnSpc>
                <a:spcPct val="115000"/>
              </a:lnSpc>
              <a:spcAft>
                <a:spcPts val="0"/>
              </a:spcAft>
              <a:buNone/>
            </a:pPr>
            <a:r>
              <a:rPr lang="ru-RU" sz="3400" b="1" dirty="0">
                <a:solidFill>
                  <a:srgbClr val="000000"/>
                </a:solidFill>
                <a:latin typeface="Times New Roman"/>
                <a:ea typeface="Times New Roman"/>
                <a:cs typeface="Times New Roman"/>
              </a:rPr>
              <a:t>Просмотр татарских народных сказок</a:t>
            </a:r>
            <a:r>
              <a:rPr lang="ru-RU" sz="3400" dirty="0" smtClean="0">
                <a:solidFill>
                  <a:srgbClr val="000000"/>
                </a:solidFill>
                <a:latin typeface="Times New Roman"/>
                <a:ea typeface="Times New Roman"/>
                <a:cs typeface="Times New Roman"/>
              </a:rPr>
              <a:t>.</a:t>
            </a:r>
            <a:r>
              <a:rPr lang="ru-RU" sz="3400" dirty="0">
                <a:solidFill>
                  <a:srgbClr val="000000"/>
                </a:solidFill>
                <a:latin typeface="Times New Roman"/>
                <a:ea typeface="Times New Roman"/>
                <a:cs typeface="Times New Roman"/>
              </a:rPr>
              <a:t/>
            </a:r>
            <a:br>
              <a:rPr lang="ru-RU" sz="3400" dirty="0">
                <a:solidFill>
                  <a:srgbClr val="000000"/>
                </a:solidFill>
                <a:latin typeface="Times New Roman"/>
                <a:ea typeface="Times New Roman"/>
                <a:cs typeface="Times New Roman"/>
              </a:rPr>
            </a:br>
            <a:r>
              <a:rPr lang="ru-RU" sz="3400" dirty="0">
                <a:solidFill>
                  <a:srgbClr val="000000"/>
                </a:solidFill>
                <a:latin typeface="Times New Roman"/>
                <a:ea typeface="Times New Roman"/>
                <a:cs typeface="Times New Roman"/>
              </a:rPr>
              <a:t>23 января учащиеся 5-6 классов посмотрели татарские народные сказки. События этих сказок учат правильно воспитывать детей, развивать их мышление, фантазию, познавать </a:t>
            </a:r>
            <a:r>
              <a:rPr lang="ru-RU" sz="3400" dirty="0" err="1">
                <a:solidFill>
                  <a:srgbClr val="000000"/>
                </a:solidFill>
                <a:latin typeface="Times New Roman"/>
                <a:ea typeface="Times New Roman"/>
                <a:cs typeface="Times New Roman"/>
              </a:rPr>
              <a:t>мир.Татарские</a:t>
            </a:r>
            <a:r>
              <a:rPr lang="ru-RU" sz="3400" dirty="0">
                <a:solidFill>
                  <a:srgbClr val="000000"/>
                </a:solidFill>
                <a:latin typeface="Times New Roman"/>
                <a:ea typeface="Times New Roman"/>
                <a:cs typeface="Times New Roman"/>
              </a:rPr>
              <a:t> народные сказки оказывают очень сильное влияние на развитие и сознание детей. Они создают в сознании ребенка представления о добре, зле и воспитанности. Благодаря сопоставлению себя с героями, ребенок учится преодолевать трудности, быть добрее к другим.</a:t>
            </a:r>
            <a:endParaRPr lang="ru-RU" sz="3400" dirty="0">
              <a:latin typeface="Calibri"/>
              <a:ea typeface="Calibri"/>
              <a:cs typeface="Times New Roman"/>
            </a:endParaRPr>
          </a:p>
          <a:p>
            <a:pPr marL="0" indent="0" fontAlgn="base">
              <a:lnSpc>
                <a:spcPct val="115000"/>
              </a:lnSpc>
              <a:spcAft>
                <a:spcPts val="0"/>
              </a:spcAft>
              <a:buNone/>
            </a:pPr>
            <a:endParaRPr lang="ru-RU" sz="3400" dirty="0" smtClean="0">
              <a:solidFill>
                <a:srgbClr val="000000"/>
              </a:solidFill>
              <a:latin typeface="Times New Roman"/>
              <a:ea typeface="Times New Roman"/>
              <a:cs typeface="Times New Roman"/>
            </a:endParaRPr>
          </a:p>
          <a:p>
            <a:pPr marL="0" indent="0" fontAlgn="base">
              <a:lnSpc>
                <a:spcPct val="115000"/>
              </a:lnSpc>
              <a:spcAft>
                <a:spcPts val="0"/>
              </a:spcAft>
              <a:buNone/>
            </a:pPr>
            <a:r>
              <a:rPr lang="ru-RU" sz="3400" b="1" dirty="0" err="1" smtClean="0">
                <a:solidFill>
                  <a:srgbClr val="000000"/>
                </a:solidFill>
                <a:latin typeface="Times New Roman"/>
                <a:ea typeface="Times New Roman"/>
                <a:cs typeface="Times New Roman"/>
              </a:rPr>
              <a:t>Татарча</a:t>
            </a:r>
            <a:r>
              <a:rPr lang="ru-RU" sz="3400" b="1" dirty="0" smtClean="0">
                <a:solidFill>
                  <a:srgbClr val="000000"/>
                </a:solidFill>
                <a:latin typeface="Times New Roman"/>
                <a:ea typeface="Times New Roman"/>
                <a:cs typeface="Times New Roman"/>
              </a:rPr>
              <a:t> </a:t>
            </a:r>
            <a:r>
              <a:rPr lang="ru-RU" sz="3400" b="1" dirty="0" err="1">
                <a:solidFill>
                  <a:srgbClr val="000000"/>
                </a:solidFill>
                <a:latin typeface="Times New Roman"/>
                <a:ea typeface="Times New Roman"/>
                <a:cs typeface="Times New Roman"/>
              </a:rPr>
              <a:t>мультфильмнар</a:t>
            </a:r>
            <a:r>
              <a:rPr lang="ru-RU" sz="3400" b="1" dirty="0">
                <a:solidFill>
                  <a:srgbClr val="000000"/>
                </a:solidFill>
                <a:latin typeface="Times New Roman"/>
                <a:ea typeface="Times New Roman"/>
                <a:cs typeface="Times New Roman"/>
              </a:rPr>
              <a:t> </a:t>
            </a:r>
            <a:r>
              <a:rPr lang="ru-RU" sz="3400" b="1" dirty="0" err="1">
                <a:solidFill>
                  <a:srgbClr val="000000"/>
                </a:solidFill>
                <a:latin typeface="Times New Roman"/>
                <a:ea typeface="Times New Roman"/>
                <a:cs typeface="Times New Roman"/>
              </a:rPr>
              <a:t>карау</a:t>
            </a:r>
            <a:r>
              <a:rPr lang="ru-RU" sz="3400" b="1" dirty="0">
                <a:solidFill>
                  <a:srgbClr val="000000"/>
                </a:solidFill>
                <a:latin typeface="Times New Roman"/>
                <a:ea typeface="Times New Roman"/>
                <a:cs typeface="Times New Roman"/>
              </a:rPr>
              <a:t>.</a:t>
            </a:r>
            <a:r>
              <a:rPr lang="ru-RU" sz="3400" b="1" dirty="0">
                <a:solidFill>
                  <a:prstClr val="black"/>
                </a:solidFill>
                <a:latin typeface="Calibri"/>
                <a:ea typeface="Calibri"/>
                <a:cs typeface="Times New Roman"/>
              </a:rPr>
              <a:t/>
            </a:r>
            <a:br>
              <a:rPr lang="ru-RU" sz="3400" b="1" dirty="0">
                <a:solidFill>
                  <a:prstClr val="black"/>
                </a:solidFill>
                <a:latin typeface="Calibri"/>
                <a:ea typeface="Calibri"/>
                <a:cs typeface="Times New Roman"/>
              </a:rPr>
            </a:br>
            <a:r>
              <a:rPr lang="ru-RU" sz="3400" dirty="0" smtClean="0">
                <a:solidFill>
                  <a:srgbClr val="000000"/>
                </a:solidFill>
                <a:latin typeface="Times New Roman"/>
                <a:ea typeface="Times New Roman"/>
                <a:cs typeface="Times New Roman"/>
              </a:rPr>
              <a:t>23 </a:t>
            </a:r>
            <a:r>
              <a:rPr lang="ru-RU" sz="3400" dirty="0" err="1">
                <a:solidFill>
                  <a:srgbClr val="000000"/>
                </a:solidFill>
                <a:latin typeface="Times New Roman"/>
                <a:ea typeface="Times New Roman"/>
                <a:cs typeface="Times New Roman"/>
              </a:rPr>
              <a:t>нче</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гыйнвар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көнне</a:t>
            </a:r>
            <a:r>
              <a:rPr lang="ru-RU" sz="3400" dirty="0">
                <a:solidFill>
                  <a:srgbClr val="000000"/>
                </a:solidFill>
                <a:latin typeface="Times New Roman"/>
                <a:ea typeface="Times New Roman"/>
                <a:cs typeface="Times New Roman"/>
              </a:rPr>
              <a:t> 5-6 </a:t>
            </a:r>
            <a:r>
              <a:rPr lang="ru-RU" sz="3400" dirty="0" err="1">
                <a:solidFill>
                  <a:srgbClr val="000000"/>
                </a:solidFill>
                <a:latin typeface="Times New Roman"/>
                <a:ea typeface="Times New Roman"/>
                <a:cs typeface="Times New Roman"/>
              </a:rPr>
              <a:t>сыйныф</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укучылары</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татарча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мультфильмнар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карадылар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Бу</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мультфильмнардагы</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вакыйгалар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балаларны</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дөрес</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тәрбияләргә,аларның</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фикерләү</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дәрәҗәсен</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фантазияләрен</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үстерергә</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дөньяны</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танып</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белергә</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өйрәтә</a:t>
            </a:r>
            <a:r>
              <a:rPr lang="ru-RU" sz="3400" dirty="0">
                <a:solidFill>
                  <a:srgbClr val="000000"/>
                </a:solidFill>
                <a:latin typeface="Times New Roman"/>
                <a:ea typeface="Times New Roman"/>
                <a:cs typeface="Times New Roman"/>
              </a:rPr>
              <a:t>.</a:t>
            </a:r>
            <a:endParaRPr lang="ru-RU" sz="3400" dirty="0">
              <a:latin typeface="Calibri"/>
              <a:ea typeface="Calibri"/>
              <a:cs typeface="Times New Roman"/>
            </a:endParaRPr>
          </a:p>
          <a:p>
            <a:pPr marL="0" indent="0" fontAlgn="base">
              <a:lnSpc>
                <a:spcPct val="115000"/>
              </a:lnSpc>
              <a:spcAft>
                <a:spcPts val="0"/>
              </a:spcAft>
              <a:buNone/>
            </a:pPr>
            <a:r>
              <a:rPr lang="ru-RU" sz="3400" dirty="0" err="1">
                <a:solidFill>
                  <a:srgbClr val="000000"/>
                </a:solidFill>
                <a:latin typeface="Times New Roman"/>
                <a:ea typeface="Times New Roman"/>
                <a:cs typeface="Times New Roman"/>
              </a:rPr>
              <a:t>Мультфильмнар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балаларның</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үсешенә</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һәм</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аңына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бик</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көчле</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тәэсир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ясый</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Алар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баланың</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аңында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яхшылык</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һәм</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явызлык</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тәрбиялелек</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һәм</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тәртипсезлек</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турында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күзаллаулар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тудыра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Үзен</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андагы</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геройлар</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белән</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чагыштыру</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нәтиҗәсендә</a:t>
            </a:r>
            <a:r>
              <a:rPr lang="ru-RU" sz="3400" dirty="0">
                <a:solidFill>
                  <a:srgbClr val="000000"/>
                </a:solidFill>
                <a:latin typeface="Times New Roman"/>
                <a:ea typeface="Times New Roman"/>
                <a:cs typeface="Times New Roman"/>
              </a:rPr>
              <a:t> бала </a:t>
            </a:r>
            <a:r>
              <a:rPr lang="ru-RU" sz="3400" dirty="0" err="1">
                <a:solidFill>
                  <a:srgbClr val="000000"/>
                </a:solidFill>
                <a:latin typeface="Times New Roman"/>
                <a:ea typeface="Times New Roman"/>
                <a:cs typeface="Times New Roman"/>
              </a:rPr>
              <a:t>авырлыкларны</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җиңеп</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чыгарга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башкаларга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мәрхәмәтле</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булырга</a:t>
            </a:r>
            <a:r>
              <a:rPr lang="ru-RU" sz="3400" dirty="0">
                <a:solidFill>
                  <a:srgbClr val="000000"/>
                </a:solidFill>
                <a:latin typeface="Times New Roman"/>
                <a:ea typeface="Times New Roman"/>
                <a:cs typeface="Times New Roman"/>
              </a:rPr>
              <a:t> </a:t>
            </a:r>
            <a:r>
              <a:rPr lang="ru-RU" sz="3400" dirty="0" err="1">
                <a:solidFill>
                  <a:srgbClr val="000000"/>
                </a:solidFill>
                <a:latin typeface="Times New Roman"/>
                <a:ea typeface="Times New Roman"/>
                <a:cs typeface="Times New Roman"/>
              </a:rPr>
              <a:t>өйрәнә</a:t>
            </a:r>
            <a:r>
              <a:rPr lang="ru-RU" sz="3400" dirty="0">
                <a:solidFill>
                  <a:srgbClr val="000000"/>
                </a:solidFill>
                <a:latin typeface="Times New Roman"/>
                <a:ea typeface="Times New Roman"/>
                <a:cs typeface="Times New Roman"/>
              </a:rPr>
              <a:t>.</a:t>
            </a:r>
            <a:endParaRPr lang="ru-RU" sz="34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6</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P_20210123_085819.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1907705" y="1491630"/>
            <a:ext cx="2160240" cy="2808312"/>
          </a:xfrm>
          <a:prstGeom prst="rect">
            <a:avLst/>
          </a:prstGeom>
          <a:noFill/>
          <a:ln>
            <a:noFill/>
          </a:ln>
        </p:spPr>
      </p:pic>
    </p:spTree>
    <p:extLst>
      <p:ext uri="{BB962C8B-B14F-4D97-AF65-F5344CB8AC3E}">
        <p14:creationId xmlns:p14="http://schemas.microsoft.com/office/powerpoint/2010/main" val="3101070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a:lnSpc>
                <a:spcPct val="115000"/>
              </a:lnSpc>
              <a:spcBef>
                <a:spcPct val="20000"/>
              </a:spcBef>
            </a:pPr>
            <a:r>
              <a:rPr lang="ru-RU" sz="1100" b="0" dirty="0" smtClean="0">
                <a:solidFill>
                  <a:srgbClr val="000000"/>
                </a:solidFill>
                <a:latin typeface="Times New Roman"/>
                <a:ea typeface="Times New Roman"/>
                <a:cs typeface="Times New Roman"/>
              </a:rPr>
              <a:t/>
            </a:r>
            <a:br>
              <a:rPr lang="ru-RU" sz="1100" b="0" dirty="0" smtClean="0">
                <a:solidFill>
                  <a:srgbClr val="000000"/>
                </a:solidFill>
                <a:latin typeface="Times New Roman"/>
                <a:ea typeface="Times New Roman"/>
                <a:cs typeface="Times New Roman"/>
              </a:rPr>
            </a:br>
            <a:r>
              <a:rPr lang="ru-RU" sz="1100" b="0" dirty="0">
                <a:solidFill>
                  <a:srgbClr val="000000"/>
                </a:solidFill>
                <a:latin typeface="Times New Roman"/>
                <a:ea typeface="Times New Roman"/>
                <a:cs typeface="Times New Roman"/>
              </a:rPr>
              <a:t/>
            </a:r>
            <a:br>
              <a:rPr lang="ru-RU" sz="1100" b="0" dirty="0">
                <a:solidFill>
                  <a:srgbClr val="000000"/>
                </a:solidFill>
                <a:latin typeface="Times New Roman"/>
                <a:ea typeface="Times New Roman"/>
                <a:cs typeface="Times New Roman"/>
              </a:rPr>
            </a:br>
            <a:r>
              <a:rPr lang="ru-RU" sz="1100" b="0" dirty="0" smtClean="0">
                <a:solidFill>
                  <a:srgbClr val="000000"/>
                </a:solidFill>
                <a:latin typeface="Times New Roman"/>
                <a:ea typeface="Times New Roman"/>
                <a:cs typeface="Times New Roman"/>
              </a:rPr>
              <a:t/>
            </a:r>
            <a:br>
              <a:rPr lang="ru-RU" sz="1100" b="0" dirty="0" smtClean="0">
                <a:solidFill>
                  <a:srgbClr val="000000"/>
                </a:solidFill>
                <a:latin typeface="Times New Roman"/>
                <a:ea typeface="Times New Roman"/>
                <a:cs typeface="Times New Roman"/>
              </a:rPr>
            </a:br>
            <a:r>
              <a:rPr lang="ru-RU" sz="1100" b="0" dirty="0" smtClean="0">
                <a:solidFill>
                  <a:srgbClr val="000000"/>
                </a:solidFill>
                <a:latin typeface="Times New Roman"/>
                <a:ea typeface="Times New Roman"/>
                <a:cs typeface="Times New Roman"/>
              </a:rPr>
              <a:t/>
            </a:r>
            <a:br>
              <a:rPr lang="ru-RU" sz="1100" b="0" dirty="0" smtClean="0">
                <a:solidFill>
                  <a:srgbClr val="000000"/>
                </a:solidFill>
                <a:latin typeface="Times New Roman"/>
                <a:ea typeface="Times New Roman"/>
                <a:cs typeface="Times New Roman"/>
              </a:rPr>
            </a:br>
            <a:r>
              <a:rPr lang="ru-RU" sz="1100" b="0" dirty="0">
                <a:solidFill>
                  <a:srgbClr val="000000"/>
                </a:solidFill>
                <a:latin typeface="Times New Roman"/>
                <a:ea typeface="Times New Roman"/>
                <a:cs typeface="Times New Roman"/>
              </a:rPr>
              <a:t/>
            </a:r>
            <a:br>
              <a:rPr lang="ru-RU" sz="1100" b="0" dirty="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Конкурс </a:t>
            </a:r>
            <a:r>
              <a:rPr lang="ru-RU" sz="1800" dirty="0">
                <a:solidFill>
                  <a:srgbClr val="009900"/>
                </a:solidFill>
                <a:latin typeface="Times New Roman"/>
                <a:ea typeface="Times New Roman"/>
                <a:cs typeface="Times New Roman"/>
              </a:rPr>
              <a:t>стихов </a:t>
            </a:r>
            <a:r>
              <a:rPr lang="ru-RU" sz="1800" dirty="0" err="1">
                <a:solidFill>
                  <a:srgbClr val="009900"/>
                </a:solidFill>
                <a:latin typeface="Times New Roman"/>
                <a:ea typeface="Times New Roman"/>
                <a:cs typeface="Times New Roman"/>
              </a:rPr>
              <a:t>М.Джалиля</a:t>
            </a:r>
            <a:r>
              <a:rPr lang="ru-RU" sz="1800" dirty="0">
                <a:solidFill>
                  <a:srgbClr val="009900"/>
                </a:solidFill>
                <a:latin typeface="Times New Roman"/>
                <a:ea typeface="Times New Roman"/>
                <a:cs typeface="Times New Roman"/>
              </a:rPr>
              <a:t> «Жизнь моя песней звенела в народе</a:t>
            </a:r>
            <a:r>
              <a:rPr lang="ru-RU" sz="1800" dirty="0" smtClean="0">
                <a:solidFill>
                  <a:srgbClr val="009900"/>
                </a:solidFill>
                <a:latin typeface="Times New Roman"/>
                <a:ea typeface="Times New Roman"/>
                <a:cs typeface="Times New Roman"/>
              </a:rPr>
              <a:t>» / </a:t>
            </a:r>
            <a:r>
              <a:rPr lang="tt-RU" sz="1800" dirty="0">
                <a:solidFill>
                  <a:srgbClr val="009900"/>
                </a:solidFill>
                <a:latin typeface="Times New Roman"/>
                <a:ea typeface="Times New Roman"/>
                <a:cs typeface="+mn-cs"/>
              </a:rPr>
              <a:t>“Тормышым халыкта җыр булып яңгырар” шигырь бәйгесе</a:t>
            </a:r>
            <a:r>
              <a:rPr lang="ru-RU" sz="1800" dirty="0">
                <a:solidFill>
                  <a:srgbClr val="009900"/>
                </a:solidFill>
                <a:latin typeface="Times New Roman"/>
                <a:ea typeface="Calibri"/>
                <a:cs typeface="Times New Roman"/>
              </a:rPr>
              <a:t/>
            </a:r>
            <a:br>
              <a:rPr lang="ru-RU" sz="1800" dirty="0">
                <a:solidFill>
                  <a:srgbClr val="009900"/>
                </a:solidFill>
                <a:latin typeface="Times New Roman"/>
                <a:ea typeface="Calibri"/>
                <a:cs typeface="Times New Roman"/>
              </a:rPr>
            </a:br>
            <a:r>
              <a:rPr lang="ru-RU" sz="1100" b="0" dirty="0">
                <a:solidFill>
                  <a:prstClr val="black"/>
                </a:solidFill>
                <a:latin typeface="Calibri"/>
                <a:ea typeface="Calibri"/>
                <a:cs typeface="Times New Roman"/>
              </a:rPr>
              <a:t/>
            </a:r>
            <a:br>
              <a:rPr lang="ru-RU" sz="1100" b="0" dirty="0">
                <a:solidFill>
                  <a:prstClr val="black"/>
                </a:solidFill>
                <a:latin typeface="Calibri"/>
                <a:ea typeface="Calibri"/>
                <a:cs typeface="Times New Roman"/>
              </a:rPr>
            </a:br>
            <a:endParaRPr lang="ru-RU" dirty="0"/>
          </a:p>
        </p:txBody>
      </p:sp>
      <p:sp>
        <p:nvSpPr>
          <p:cNvPr id="4" name="Объект 3"/>
          <p:cNvSpPr>
            <a:spLocks noGrp="1"/>
          </p:cNvSpPr>
          <p:nvPr>
            <p:ph sz="half" idx="2"/>
          </p:nvPr>
        </p:nvSpPr>
        <p:spPr/>
        <p:txBody>
          <a:bodyPr>
            <a:normAutofit fontScale="40000" lnSpcReduction="20000"/>
          </a:bodyPr>
          <a:lstStyle/>
          <a:p>
            <a:pPr marL="0" indent="0">
              <a:lnSpc>
                <a:spcPct val="115000"/>
              </a:lnSpc>
              <a:spcAft>
                <a:spcPts val="0"/>
              </a:spcAft>
              <a:buNone/>
            </a:pPr>
            <a:r>
              <a:rPr lang="ru-RU" sz="3000" b="1" dirty="0">
                <a:solidFill>
                  <a:srgbClr val="000000"/>
                </a:solidFill>
                <a:latin typeface="Times New Roman"/>
                <a:ea typeface="Times New Roman"/>
                <a:cs typeface="Times New Roman"/>
              </a:rPr>
              <a:t>Конкурс стихов </a:t>
            </a:r>
            <a:r>
              <a:rPr lang="ru-RU" sz="3000" b="1" dirty="0" err="1">
                <a:solidFill>
                  <a:srgbClr val="000000"/>
                </a:solidFill>
                <a:latin typeface="Times New Roman"/>
                <a:ea typeface="Times New Roman"/>
                <a:cs typeface="Times New Roman"/>
              </a:rPr>
              <a:t>М.Джалиля</a:t>
            </a:r>
            <a:r>
              <a:rPr lang="ru-RU" sz="3000" b="1" dirty="0">
                <a:solidFill>
                  <a:srgbClr val="000000"/>
                </a:solidFill>
                <a:latin typeface="Times New Roman"/>
                <a:ea typeface="Times New Roman"/>
                <a:cs typeface="Times New Roman"/>
              </a:rPr>
              <a:t> «Жизнь моя песней звенела в народе»</a:t>
            </a:r>
            <a:endParaRPr lang="ru-RU" sz="3000" b="1" dirty="0">
              <a:latin typeface="Calibri"/>
              <a:ea typeface="Calibri"/>
              <a:cs typeface="Times New Roman"/>
            </a:endParaRPr>
          </a:p>
          <a:p>
            <a:pPr marL="0" indent="0">
              <a:lnSpc>
                <a:spcPct val="115000"/>
              </a:lnSpc>
              <a:spcAft>
                <a:spcPts val="0"/>
              </a:spcAft>
              <a:buNone/>
            </a:pPr>
            <a:r>
              <a:rPr lang="ru-RU" sz="3000" dirty="0" smtClean="0">
                <a:solidFill>
                  <a:srgbClr val="000000"/>
                </a:solidFill>
                <a:latin typeface="Times New Roman"/>
                <a:ea typeface="Times New Roman"/>
                <a:cs typeface="Times New Roman"/>
              </a:rPr>
              <a:t>В</a:t>
            </a:r>
            <a:r>
              <a:rPr lang="ru-RU" sz="3000" dirty="0">
                <a:solidFill>
                  <a:srgbClr val="000000"/>
                </a:solidFill>
                <a:latin typeface="Times New Roman"/>
                <a:ea typeface="Times New Roman"/>
                <a:cs typeface="Times New Roman"/>
              </a:rPr>
              <a:t> рамках проведения месячника, посвященного Международному дню родного в 3 а классе был проведен конкурс стихов </a:t>
            </a:r>
            <a:r>
              <a:rPr lang="ru-RU" sz="3000" dirty="0" err="1">
                <a:solidFill>
                  <a:srgbClr val="000000"/>
                </a:solidFill>
                <a:latin typeface="Times New Roman"/>
                <a:ea typeface="Times New Roman"/>
                <a:cs typeface="Times New Roman"/>
              </a:rPr>
              <a:t>М.Джалиля</a:t>
            </a:r>
            <a:r>
              <a:rPr lang="ru-RU" sz="3000" dirty="0">
                <a:solidFill>
                  <a:srgbClr val="000000"/>
                </a:solidFill>
                <a:latin typeface="Times New Roman"/>
                <a:ea typeface="Times New Roman"/>
                <a:cs typeface="Times New Roman"/>
              </a:rPr>
              <a:t> «Жизнь моя песней звенела в народе». Ребята рассказывали стихотворения поэта на русском и татарском языках. Также были </a:t>
            </a:r>
            <a:r>
              <a:rPr lang="ru-RU" sz="3000" dirty="0" err="1">
                <a:solidFill>
                  <a:srgbClr val="000000"/>
                </a:solidFill>
                <a:latin typeface="Times New Roman"/>
                <a:ea typeface="Times New Roman"/>
                <a:cs typeface="Times New Roman"/>
              </a:rPr>
              <a:t>нарисоваты</a:t>
            </a:r>
            <a:r>
              <a:rPr lang="ru-RU" sz="3000" dirty="0">
                <a:solidFill>
                  <a:srgbClr val="000000"/>
                </a:solidFill>
                <a:latin typeface="Times New Roman"/>
                <a:ea typeface="Times New Roman"/>
                <a:cs typeface="Times New Roman"/>
              </a:rPr>
              <a:t> иллюстрации к его стихам. Состоялось награждение за 1,2,3 места. </a:t>
            </a:r>
            <a:endParaRPr lang="ru-RU" sz="3000" dirty="0" smtClean="0">
              <a:solidFill>
                <a:srgbClr val="000000"/>
              </a:solidFill>
              <a:latin typeface="Times New Roman"/>
              <a:ea typeface="Times New Roman"/>
              <a:cs typeface="Times New Roman"/>
            </a:endParaRPr>
          </a:p>
          <a:p>
            <a:pPr marL="0" indent="0">
              <a:lnSpc>
                <a:spcPct val="115000"/>
              </a:lnSpc>
              <a:spcAft>
                <a:spcPts val="0"/>
              </a:spcAft>
              <a:buNone/>
            </a:pPr>
            <a:r>
              <a:rPr lang="tt-RU" sz="3000" b="1" dirty="0">
                <a:latin typeface="Times New Roman"/>
                <a:ea typeface="Times New Roman"/>
              </a:rPr>
              <a:t>“Тормышым халыкта җыр булып яңгырар” шигырь бәйгесе</a:t>
            </a:r>
            <a:endParaRPr lang="ru-RU" sz="3000" b="1" dirty="0">
              <a:solidFill>
                <a:srgbClr val="000000"/>
              </a:solidFill>
              <a:latin typeface="Times New Roman"/>
              <a:ea typeface="Calibri"/>
              <a:cs typeface="Times New Roman"/>
            </a:endParaRPr>
          </a:p>
          <a:p>
            <a:pPr marL="0" indent="0">
              <a:lnSpc>
                <a:spcPct val="115000"/>
              </a:lnSpc>
              <a:spcAft>
                <a:spcPts val="0"/>
              </a:spcAft>
              <a:buNone/>
            </a:pPr>
            <a:r>
              <a:rPr lang="tt-RU" sz="3000" dirty="0">
                <a:latin typeface="Times New Roman"/>
                <a:ea typeface="Times New Roman"/>
              </a:rPr>
              <a:t>Халыкара туган көненә багышланган айлык кысаларында 3А сыйныфында  М. Җәлилнең “Тормышым халыкта җыр булып яңгырар” дигән шигырь бәйгесе үткәрелде. Балалар шагыйрьнең рус һәм татар телләрендәге шигырьләрен сөйләделәр. Шулай ук аның шигырьләренә иллюстрацияләр ясалды. </a:t>
            </a:r>
            <a:r>
              <a:rPr lang="ru-RU" sz="3000" dirty="0">
                <a:latin typeface="Times New Roman"/>
                <a:ea typeface="Times New Roman"/>
              </a:rPr>
              <a:t>1,2,3 </a:t>
            </a:r>
            <a:r>
              <a:rPr lang="ru-RU" sz="3000" dirty="0" err="1">
                <a:latin typeface="Times New Roman"/>
                <a:ea typeface="Times New Roman"/>
              </a:rPr>
              <a:t>урын</a:t>
            </a:r>
            <a:r>
              <a:rPr lang="ru-RU" sz="3000" dirty="0">
                <a:latin typeface="Times New Roman"/>
                <a:ea typeface="Times New Roman"/>
              </a:rPr>
              <a:t> </a:t>
            </a:r>
            <a:r>
              <a:rPr lang="ru-RU" sz="3000" dirty="0" err="1">
                <a:latin typeface="Times New Roman"/>
                <a:ea typeface="Times New Roman"/>
              </a:rPr>
              <a:t>өчен</a:t>
            </a:r>
            <a:r>
              <a:rPr lang="ru-RU" sz="3000" dirty="0">
                <a:latin typeface="Times New Roman"/>
                <a:ea typeface="Times New Roman"/>
              </a:rPr>
              <a:t> </a:t>
            </a:r>
            <a:r>
              <a:rPr lang="ru-RU" sz="3000" dirty="0" err="1">
                <a:latin typeface="Times New Roman"/>
                <a:ea typeface="Times New Roman"/>
              </a:rPr>
              <a:t>бүләкләү</a:t>
            </a:r>
            <a:r>
              <a:rPr lang="ru-RU" sz="3000" dirty="0">
                <a:latin typeface="Times New Roman"/>
                <a:ea typeface="Times New Roman"/>
              </a:rPr>
              <a:t> </a:t>
            </a:r>
            <a:r>
              <a:rPr lang="ru-RU" sz="3000" dirty="0" err="1">
                <a:latin typeface="Times New Roman"/>
                <a:ea typeface="Times New Roman"/>
              </a:rPr>
              <a:t>булды</a:t>
            </a:r>
            <a:r>
              <a:rPr lang="ru-RU" sz="3000" dirty="0">
                <a:latin typeface="Times New Roman"/>
                <a:ea typeface="Times New Roman"/>
              </a:rPr>
              <a:t>.</a:t>
            </a:r>
            <a:endParaRPr lang="ru-RU" sz="30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7</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20210122_120716(6).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275606"/>
            <a:ext cx="3740400" cy="3027600"/>
          </a:xfrm>
          <a:prstGeom prst="rect">
            <a:avLst/>
          </a:prstGeom>
          <a:noFill/>
          <a:ln>
            <a:noFill/>
          </a:ln>
        </p:spPr>
      </p:pic>
    </p:spTree>
    <p:extLst>
      <p:ext uri="{BB962C8B-B14F-4D97-AF65-F5344CB8AC3E}">
        <p14:creationId xmlns:p14="http://schemas.microsoft.com/office/powerpoint/2010/main" val="37784773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a:lnSpc>
                <a:spcPct val="115000"/>
              </a:lnSpc>
              <a:spcBef>
                <a:spcPct val="20000"/>
              </a:spcBef>
            </a:pPr>
            <a:r>
              <a:rPr lang="ru-RU" sz="900" b="0" dirty="0" smtClean="0">
                <a:solidFill>
                  <a:srgbClr val="000000"/>
                </a:solidFill>
                <a:latin typeface="Times New Roman"/>
                <a:ea typeface="Times New Roman"/>
                <a:cs typeface="Times New Roman"/>
              </a:rPr>
              <a:t/>
            </a:r>
            <a:br>
              <a:rPr lang="ru-RU" sz="900" b="0" dirty="0" smtClean="0">
                <a:solidFill>
                  <a:srgbClr val="000000"/>
                </a:solidFill>
                <a:latin typeface="Times New Roman"/>
                <a:ea typeface="Times New Roman"/>
                <a:cs typeface="Times New Roman"/>
              </a:rPr>
            </a:br>
            <a:r>
              <a:rPr lang="ru-RU" sz="900" b="0" dirty="0" smtClean="0">
                <a:solidFill>
                  <a:srgbClr val="000000"/>
                </a:solidFill>
                <a:latin typeface="Times New Roman"/>
                <a:ea typeface="Times New Roman"/>
                <a:cs typeface="Times New Roman"/>
              </a:rPr>
              <a:t/>
            </a:r>
            <a:br>
              <a:rPr lang="ru-RU" sz="900" b="0" dirty="0" smtClean="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Игра </a:t>
            </a:r>
            <a:r>
              <a:rPr lang="ru-RU" sz="1800" dirty="0">
                <a:solidFill>
                  <a:srgbClr val="009900"/>
                </a:solidFill>
                <a:latin typeface="Times New Roman"/>
                <a:ea typeface="Times New Roman"/>
                <a:cs typeface="Times New Roman"/>
              </a:rPr>
              <a:t>- конкурс ”</a:t>
            </a:r>
            <a:r>
              <a:rPr lang="ru-RU" sz="1800" dirty="0" err="1">
                <a:solidFill>
                  <a:srgbClr val="009900"/>
                </a:solidFill>
                <a:latin typeface="Times New Roman"/>
                <a:ea typeface="Times New Roman"/>
                <a:cs typeface="Times New Roman"/>
              </a:rPr>
              <a:t>Туган</a:t>
            </a:r>
            <a:r>
              <a:rPr lang="ru-RU" sz="1800" dirty="0">
                <a:solidFill>
                  <a:srgbClr val="009900"/>
                </a:solidFill>
                <a:latin typeface="Times New Roman"/>
                <a:ea typeface="Times New Roman"/>
                <a:cs typeface="Times New Roman"/>
              </a:rPr>
              <a:t> тел-</a:t>
            </a:r>
            <a:r>
              <a:rPr lang="ru-RU" sz="1800" dirty="0" err="1">
                <a:solidFill>
                  <a:srgbClr val="009900"/>
                </a:solidFill>
                <a:latin typeface="Times New Roman"/>
                <a:ea typeface="Times New Roman"/>
                <a:cs typeface="Times New Roman"/>
              </a:rPr>
              <a:t>иң</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татлы</a:t>
            </a:r>
            <a:r>
              <a:rPr lang="ru-RU" sz="1800" dirty="0">
                <a:solidFill>
                  <a:srgbClr val="009900"/>
                </a:solidFill>
                <a:latin typeface="Times New Roman"/>
                <a:ea typeface="Times New Roman"/>
                <a:cs typeface="Times New Roman"/>
              </a:rPr>
              <a:t> тел </a:t>
            </a:r>
            <a:r>
              <a:rPr lang="ru-RU" sz="1800" dirty="0" smtClean="0">
                <a:solidFill>
                  <a:srgbClr val="009900"/>
                </a:solidFill>
                <a:latin typeface="Times New Roman"/>
                <a:ea typeface="Times New Roman"/>
                <a:cs typeface="Times New Roman"/>
              </a:rPr>
              <a:t>«. / </a:t>
            </a:r>
            <a:r>
              <a:rPr lang="ru-RU" sz="1800" dirty="0" err="1">
                <a:solidFill>
                  <a:srgbClr val="009900"/>
                </a:solidFill>
                <a:latin typeface="Times New Roman"/>
                <a:ea typeface="Times New Roman"/>
                <a:cs typeface="Times New Roman"/>
              </a:rPr>
              <a:t>Уен</a:t>
            </a:r>
            <a:r>
              <a:rPr lang="ru-RU" sz="1800" dirty="0">
                <a:solidFill>
                  <a:srgbClr val="009900"/>
                </a:solidFill>
                <a:latin typeface="Times New Roman"/>
                <a:ea typeface="Times New Roman"/>
                <a:cs typeface="Times New Roman"/>
              </a:rPr>
              <a:t>-б</a:t>
            </a:r>
            <a:r>
              <a:rPr lang="tt-RU" sz="1800" dirty="0">
                <a:solidFill>
                  <a:srgbClr val="009900"/>
                </a:solidFill>
                <a:latin typeface="Times New Roman"/>
                <a:ea typeface="Times New Roman"/>
                <a:cs typeface="Times New Roman"/>
              </a:rPr>
              <a:t>ә</a:t>
            </a:r>
            <a:r>
              <a:rPr lang="ru-RU" sz="1800" dirty="0" err="1">
                <a:solidFill>
                  <a:srgbClr val="009900"/>
                </a:solidFill>
                <a:latin typeface="Times New Roman"/>
                <a:ea typeface="Times New Roman"/>
                <a:cs typeface="Times New Roman"/>
              </a:rPr>
              <a:t>йге</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Туган</a:t>
            </a:r>
            <a:r>
              <a:rPr lang="ru-RU" sz="1800" dirty="0">
                <a:solidFill>
                  <a:srgbClr val="009900"/>
                </a:solidFill>
                <a:latin typeface="Times New Roman"/>
                <a:ea typeface="Times New Roman"/>
                <a:cs typeface="Times New Roman"/>
              </a:rPr>
              <a:t> тел- </a:t>
            </a:r>
            <a:r>
              <a:rPr lang="ru-RU" sz="1800" dirty="0" err="1">
                <a:solidFill>
                  <a:srgbClr val="009900"/>
                </a:solidFill>
                <a:latin typeface="Times New Roman"/>
                <a:ea typeface="Times New Roman"/>
                <a:cs typeface="Times New Roman"/>
              </a:rPr>
              <a:t>иң</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татлы</a:t>
            </a:r>
            <a:r>
              <a:rPr lang="ru-RU" sz="1800" dirty="0">
                <a:solidFill>
                  <a:srgbClr val="009900"/>
                </a:solidFill>
                <a:latin typeface="Times New Roman"/>
                <a:ea typeface="Times New Roman"/>
                <a:cs typeface="Times New Roman"/>
              </a:rPr>
              <a:t> тел”</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Times New Roman"/>
                <a:ea typeface="Times New Roman"/>
                <a:cs typeface="Times New Roman"/>
              </a:rPr>
              <a:t/>
            </a:r>
            <a:br>
              <a:rPr lang="ru-RU" sz="1800" dirty="0">
                <a:solidFill>
                  <a:srgbClr val="009900"/>
                </a:solidFill>
                <a:latin typeface="Times New Roman"/>
                <a:ea typeface="Times New Roman"/>
                <a:cs typeface="Times New Roman"/>
              </a:rPr>
            </a:br>
            <a:endParaRPr lang="ru-RU" sz="1800" dirty="0">
              <a:solidFill>
                <a:srgbClr val="009900"/>
              </a:solidFill>
            </a:endParaRPr>
          </a:p>
        </p:txBody>
      </p:sp>
      <p:sp>
        <p:nvSpPr>
          <p:cNvPr id="4" name="Объект 3"/>
          <p:cNvSpPr>
            <a:spLocks noGrp="1"/>
          </p:cNvSpPr>
          <p:nvPr>
            <p:ph sz="half" idx="2"/>
          </p:nvPr>
        </p:nvSpPr>
        <p:spPr/>
        <p:txBody>
          <a:bodyPr>
            <a:normAutofit fontScale="25000" lnSpcReduction="20000"/>
          </a:bodyPr>
          <a:lstStyle/>
          <a:p>
            <a:pPr marL="0" lvl="0" indent="0">
              <a:lnSpc>
                <a:spcPct val="115000"/>
              </a:lnSpc>
              <a:buNone/>
            </a:pPr>
            <a:r>
              <a:rPr lang="ru-RU" sz="4000" b="1" dirty="0" smtClean="0">
                <a:solidFill>
                  <a:srgbClr val="000000"/>
                </a:solidFill>
                <a:latin typeface="Times New Roman"/>
                <a:ea typeface="Times New Roman"/>
                <a:cs typeface="Times New Roman"/>
              </a:rPr>
              <a:t>Игра </a:t>
            </a:r>
            <a:r>
              <a:rPr lang="ru-RU" sz="4000" b="1" dirty="0">
                <a:solidFill>
                  <a:srgbClr val="000000"/>
                </a:solidFill>
                <a:latin typeface="Times New Roman"/>
                <a:ea typeface="Times New Roman"/>
                <a:cs typeface="Times New Roman"/>
              </a:rPr>
              <a:t>- </a:t>
            </a:r>
            <a:r>
              <a:rPr lang="ru-RU" sz="4000" b="1" dirty="0" smtClean="0">
                <a:solidFill>
                  <a:srgbClr val="000000"/>
                </a:solidFill>
                <a:latin typeface="Times New Roman"/>
                <a:ea typeface="Times New Roman"/>
                <a:cs typeface="Times New Roman"/>
              </a:rPr>
              <a:t>конкурс </a:t>
            </a:r>
            <a:r>
              <a:rPr lang="ru-RU" sz="4000" b="1" dirty="0">
                <a:solidFill>
                  <a:srgbClr val="000000"/>
                </a:solidFill>
                <a:latin typeface="Times New Roman"/>
                <a:ea typeface="Times New Roman"/>
                <a:cs typeface="Times New Roman"/>
              </a:rPr>
              <a:t>”</a:t>
            </a:r>
            <a:r>
              <a:rPr lang="ru-RU" sz="4000" b="1" dirty="0" err="1">
                <a:solidFill>
                  <a:srgbClr val="000000"/>
                </a:solidFill>
                <a:latin typeface="Times New Roman"/>
                <a:ea typeface="Times New Roman"/>
                <a:cs typeface="Times New Roman"/>
              </a:rPr>
              <a:t>Туган</a:t>
            </a:r>
            <a:r>
              <a:rPr lang="ru-RU" sz="4000" b="1" dirty="0">
                <a:solidFill>
                  <a:srgbClr val="000000"/>
                </a:solidFill>
                <a:latin typeface="Times New Roman"/>
                <a:ea typeface="Times New Roman"/>
                <a:cs typeface="Times New Roman"/>
              </a:rPr>
              <a:t> тел-</a:t>
            </a:r>
            <a:r>
              <a:rPr lang="ru-RU" sz="4000" b="1" dirty="0" err="1">
                <a:solidFill>
                  <a:srgbClr val="000000"/>
                </a:solidFill>
                <a:latin typeface="Times New Roman"/>
                <a:ea typeface="Times New Roman"/>
                <a:cs typeface="Times New Roman"/>
              </a:rPr>
              <a:t>иң</a:t>
            </a:r>
            <a:r>
              <a:rPr lang="ru-RU" sz="4000" b="1" dirty="0">
                <a:solidFill>
                  <a:srgbClr val="000000"/>
                </a:solidFill>
                <a:latin typeface="Times New Roman"/>
                <a:ea typeface="Times New Roman"/>
                <a:cs typeface="Times New Roman"/>
              </a:rPr>
              <a:t> </a:t>
            </a:r>
            <a:r>
              <a:rPr lang="ru-RU" sz="4000" b="1" dirty="0" err="1">
                <a:solidFill>
                  <a:srgbClr val="000000"/>
                </a:solidFill>
                <a:latin typeface="Times New Roman"/>
                <a:ea typeface="Times New Roman"/>
                <a:cs typeface="Times New Roman"/>
              </a:rPr>
              <a:t>татлы</a:t>
            </a:r>
            <a:r>
              <a:rPr lang="ru-RU" sz="4000" b="1" dirty="0">
                <a:solidFill>
                  <a:srgbClr val="000000"/>
                </a:solidFill>
                <a:latin typeface="Times New Roman"/>
                <a:ea typeface="Times New Roman"/>
                <a:cs typeface="Times New Roman"/>
              </a:rPr>
              <a:t> тел "</a:t>
            </a:r>
            <a:endParaRPr lang="ru-RU" sz="4000" b="1" dirty="0" smtClean="0">
              <a:solidFill>
                <a:srgbClr val="000000"/>
              </a:solidFill>
              <a:latin typeface="Times New Roman"/>
              <a:ea typeface="Times New Roman"/>
              <a:cs typeface="Times New Roman"/>
            </a:endParaRPr>
          </a:p>
          <a:p>
            <a:pPr marL="0" lvl="0" indent="0">
              <a:lnSpc>
                <a:spcPct val="115000"/>
              </a:lnSpc>
              <a:buNone/>
            </a:pPr>
            <a:r>
              <a:rPr lang="ru-RU" sz="4000" dirty="0" smtClean="0">
                <a:solidFill>
                  <a:srgbClr val="000000"/>
                </a:solidFill>
                <a:latin typeface="Times New Roman"/>
                <a:ea typeface="Times New Roman"/>
                <a:cs typeface="Times New Roman"/>
              </a:rPr>
              <a:t>23 </a:t>
            </a:r>
            <a:r>
              <a:rPr lang="ru-RU" sz="4000" dirty="0">
                <a:solidFill>
                  <a:srgbClr val="000000"/>
                </a:solidFill>
                <a:latin typeface="Times New Roman"/>
                <a:ea typeface="Times New Roman"/>
                <a:cs typeface="Times New Roman"/>
              </a:rPr>
              <a:t>января учащиеся 5-6 классов приняли участие в игре - конкурсе ”</a:t>
            </a:r>
            <a:r>
              <a:rPr lang="ru-RU" sz="4000" dirty="0" err="1">
                <a:solidFill>
                  <a:srgbClr val="000000"/>
                </a:solidFill>
                <a:latin typeface="Times New Roman"/>
                <a:ea typeface="Times New Roman"/>
                <a:cs typeface="Times New Roman"/>
              </a:rPr>
              <a:t>Туган</a:t>
            </a:r>
            <a:r>
              <a:rPr lang="ru-RU" sz="4000" dirty="0">
                <a:solidFill>
                  <a:srgbClr val="000000"/>
                </a:solidFill>
                <a:latin typeface="Times New Roman"/>
                <a:ea typeface="Times New Roman"/>
                <a:cs typeface="Times New Roman"/>
              </a:rPr>
              <a:t> тел-</a:t>
            </a:r>
            <a:r>
              <a:rPr lang="ru-RU" sz="4000" dirty="0" err="1">
                <a:solidFill>
                  <a:srgbClr val="000000"/>
                </a:solidFill>
                <a:latin typeface="Times New Roman"/>
                <a:ea typeface="Times New Roman"/>
                <a:cs typeface="Times New Roman"/>
              </a:rPr>
              <a:t>иң</a:t>
            </a:r>
            <a:r>
              <a:rPr lang="ru-RU" sz="4000" dirty="0">
                <a:solidFill>
                  <a:srgbClr val="000000"/>
                </a:solidFill>
                <a:latin typeface="Times New Roman"/>
                <a:ea typeface="Times New Roman"/>
                <a:cs typeface="Times New Roman"/>
              </a:rPr>
              <a:t> </a:t>
            </a:r>
            <a:r>
              <a:rPr lang="ru-RU" sz="4000" dirty="0" err="1">
                <a:solidFill>
                  <a:srgbClr val="000000"/>
                </a:solidFill>
                <a:latin typeface="Times New Roman"/>
                <a:ea typeface="Times New Roman"/>
                <a:cs typeface="Times New Roman"/>
              </a:rPr>
              <a:t>татлы</a:t>
            </a:r>
            <a:r>
              <a:rPr lang="ru-RU" sz="4000" dirty="0">
                <a:solidFill>
                  <a:srgbClr val="000000"/>
                </a:solidFill>
                <a:latin typeface="Times New Roman"/>
                <a:ea typeface="Times New Roman"/>
                <a:cs typeface="Times New Roman"/>
              </a:rPr>
              <a:t> тел " с целью проверки, насколько хорошо они владеют словарным запасом татарского языка. На первом этапе игры команды помогали друг другу находить в лесу синонимов слова со схожим значением, на втором этапе поднимались на гору фразеологизмов . Затем учащиеся решали ребусы, составленные по пословицам и поговоркам татарского народа. Победителем конкурса стала команда “Жемчужина”. Команда "Звезда" тоже не подвела в игре, уступив всего два балла.</a:t>
            </a:r>
            <a:endParaRPr lang="ru-RU" sz="4000" dirty="0">
              <a:solidFill>
                <a:prstClr val="black"/>
              </a:solidFill>
              <a:latin typeface="Calibri"/>
              <a:ea typeface="Calibri"/>
              <a:cs typeface="Times New Roman"/>
            </a:endParaRPr>
          </a:p>
          <a:p>
            <a:pPr marL="0" indent="0">
              <a:lnSpc>
                <a:spcPct val="115000"/>
              </a:lnSpc>
              <a:spcAft>
                <a:spcPts val="0"/>
              </a:spcAft>
              <a:buNone/>
            </a:pPr>
            <a:endParaRPr lang="ru-RU" sz="4000" b="1" dirty="0" smtClean="0">
              <a:solidFill>
                <a:srgbClr val="000000"/>
              </a:solidFill>
              <a:latin typeface="Times New Roman"/>
              <a:ea typeface="Times New Roman"/>
              <a:cs typeface="Times New Roman"/>
            </a:endParaRPr>
          </a:p>
          <a:p>
            <a:pPr marL="0" indent="0">
              <a:lnSpc>
                <a:spcPct val="115000"/>
              </a:lnSpc>
              <a:spcAft>
                <a:spcPts val="0"/>
              </a:spcAft>
              <a:buNone/>
            </a:pPr>
            <a:r>
              <a:rPr lang="ru-RU" sz="4000" b="1" dirty="0" err="1" smtClean="0">
                <a:solidFill>
                  <a:srgbClr val="000000"/>
                </a:solidFill>
                <a:latin typeface="Times New Roman"/>
                <a:ea typeface="Times New Roman"/>
                <a:cs typeface="Times New Roman"/>
              </a:rPr>
              <a:t>Уен</a:t>
            </a:r>
            <a:r>
              <a:rPr lang="ru-RU" sz="4000" b="1" dirty="0" smtClean="0">
                <a:solidFill>
                  <a:srgbClr val="000000"/>
                </a:solidFill>
                <a:latin typeface="Times New Roman"/>
                <a:ea typeface="Times New Roman"/>
                <a:cs typeface="Times New Roman"/>
              </a:rPr>
              <a:t>-б</a:t>
            </a:r>
            <a:r>
              <a:rPr lang="tt-RU" sz="4000" b="1" dirty="0" smtClean="0">
                <a:solidFill>
                  <a:srgbClr val="000000"/>
                </a:solidFill>
                <a:latin typeface="Times New Roman"/>
                <a:ea typeface="Times New Roman"/>
                <a:cs typeface="Times New Roman"/>
              </a:rPr>
              <a:t>ә</a:t>
            </a:r>
            <a:r>
              <a:rPr lang="ru-RU" sz="4000" b="1" dirty="0" err="1" smtClean="0">
                <a:solidFill>
                  <a:srgbClr val="000000"/>
                </a:solidFill>
                <a:latin typeface="Times New Roman"/>
                <a:ea typeface="Times New Roman"/>
                <a:cs typeface="Times New Roman"/>
              </a:rPr>
              <a:t>йге</a:t>
            </a:r>
            <a:r>
              <a:rPr lang="ru-RU" sz="4000" b="1" dirty="0" smtClean="0">
                <a:solidFill>
                  <a:srgbClr val="000000"/>
                </a:solidFill>
                <a:latin typeface="Times New Roman"/>
                <a:ea typeface="Times New Roman"/>
                <a:cs typeface="Times New Roman"/>
              </a:rPr>
              <a:t> </a:t>
            </a:r>
            <a:r>
              <a:rPr lang="ru-RU" sz="4000" b="1" dirty="0">
                <a:solidFill>
                  <a:srgbClr val="000000"/>
                </a:solidFill>
                <a:latin typeface="Times New Roman"/>
                <a:ea typeface="Times New Roman"/>
                <a:cs typeface="Times New Roman"/>
              </a:rPr>
              <a:t>“</a:t>
            </a:r>
            <a:r>
              <a:rPr lang="ru-RU" sz="4000" b="1" dirty="0" err="1">
                <a:solidFill>
                  <a:srgbClr val="000000"/>
                </a:solidFill>
                <a:latin typeface="Times New Roman"/>
                <a:ea typeface="Times New Roman"/>
                <a:cs typeface="Times New Roman"/>
              </a:rPr>
              <a:t>Туган</a:t>
            </a:r>
            <a:r>
              <a:rPr lang="ru-RU" sz="4000" b="1" dirty="0">
                <a:solidFill>
                  <a:srgbClr val="000000"/>
                </a:solidFill>
                <a:latin typeface="Times New Roman"/>
                <a:ea typeface="Times New Roman"/>
                <a:cs typeface="Times New Roman"/>
              </a:rPr>
              <a:t> тел- </a:t>
            </a:r>
            <a:r>
              <a:rPr lang="ru-RU" sz="4000" b="1" dirty="0" err="1">
                <a:solidFill>
                  <a:srgbClr val="000000"/>
                </a:solidFill>
                <a:latin typeface="Times New Roman"/>
                <a:ea typeface="Times New Roman"/>
                <a:cs typeface="Times New Roman"/>
              </a:rPr>
              <a:t>иң</a:t>
            </a:r>
            <a:r>
              <a:rPr lang="ru-RU" sz="4000" b="1" dirty="0">
                <a:solidFill>
                  <a:srgbClr val="000000"/>
                </a:solidFill>
                <a:latin typeface="Times New Roman"/>
                <a:ea typeface="Times New Roman"/>
                <a:cs typeface="Times New Roman"/>
              </a:rPr>
              <a:t> </a:t>
            </a:r>
            <a:r>
              <a:rPr lang="ru-RU" sz="4000" b="1" dirty="0" err="1">
                <a:solidFill>
                  <a:srgbClr val="000000"/>
                </a:solidFill>
                <a:latin typeface="Times New Roman"/>
                <a:ea typeface="Times New Roman"/>
                <a:cs typeface="Times New Roman"/>
              </a:rPr>
              <a:t>татлы</a:t>
            </a:r>
            <a:r>
              <a:rPr lang="ru-RU" sz="4000" b="1" dirty="0">
                <a:solidFill>
                  <a:srgbClr val="000000"/>
                </a:solidFill>
                <a:latin typeface="Times New Roman"/>
                <a:ea typeface="Times New Roman"/>
                <a:cs typeface="Times New Roman"/>
              </a:rPr>
              <a:t> тел”</a:t>
            </a:r>
            <a:endParaRPr lang="ru-RU" sz="4000" b="1" dirty="0">
              <a:latin typeface="Calibri"/>
              <a:ea typeface="Calibri"/>
              <a:cs typeface="Times New Roman"/>
            </a:endParaRPr>
          </a:p>
          <a:p>
            <a:pPr marL="0" indent="0">
              <a:lnSpc>
                <a:spcPct val="115000"/>
              </a:lnSpc>
              <a:spcAft>
                <a:spcPts val="0"/>
              </a:spcAft>
              <a:buNone/>
            </a:pPr>
            <a:r>
              <a:rPr lang="tt-RU" sz="4000" dirty="0" smtClean="0">
                <a:solidFill>
                  <a:srgbClr val="000000"/>
                </a:solidFill>
                <a:latin typeface="Times New Roman"/>
                <a:ea typeface="Times New Roman"/>
                <a:cs typeface="Times New Roman"/>
              </a:rPr>
              <a:t>23 </a:t>
            </a:r>
            <a:r>
              <a:rPr lang="tt-RU" sz="4000" dirty="0">
                <a:solidFill>
                  <a:srgbClr val="000000"/>
                </a:solidFill>
                <a:latin typeface="Times New Roman"/>
                <a:ea typeface="Times New Roman"/>
                <a:cs typeface="Times New Roman"/>
              </a:rPr>
              <a:t>гыйнварда 5-6нчы сыйныф укучылары “Туган тел- иң татлы тел”дигән уен-бәйгедә катнашып, татар теленең сүз байлыгын ни дәрәҗәдә белүләрен сынап карадылар. Уенның беренче этабында командалар Синонимнар урманында охшаш мәгънәле сүзләргә бер-берсен табарга ярдәм иттеләр, икенче этапта Фразеологизмнар тавына менделәр . Соңыннан укучылар татар халкының мәкаль һәм әйтемнәре буенча төзелгән ребуслар чиштеләр. Бәйгедә “Энҗе бөртекләре”командасы җиңүче булып танылды.”Йолдыз” командасы да уенда сынатмады, бары ике генә баллга калышып.</a:t>
            </a:r>
            <a:endParaRPr lang="ru-RU" sz="40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8</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PHOTO-2021-01-25-12-32-19.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203598"/>
            <a:ext cx="3740400" cy="3027600"/>
          </a:xfrm>
          <a:prstGeom prst="rect">
            <a:avLst/>
          </a:prstGeom>
          <a:noFill/>
          <a:ln>
            <a:noFill/>
          </a:ln>
        </p:spPr>
      </p:pic>
    </p:spTree>
    <p:extLst>
      <p:ext uri="{BB962C8B-B14F-4D97-AF65-F5344CB8AC3E}">
        <p14:creationId xmlns:p14="http://schemas.microsoft.com/office/powerpoint/2010/main" val="38498059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fontAlgn="base">
              <a:lnSpc>
                <a:spcPct val="115000"/>
              </a:lnSpc>
              <a:spcBef>
                <a:spcPct val="20000"/>
              </a:spcBef>
              <a:spcAft>
                <a:spcPts val="1000"/>
              </a:spcAft>
            </a:pPr>
            <a:r>
              <a:rPr lang="ru-RU" sz="900" b="0" dirty="0" smtClean="0">
                <a:solidFill>
                  <a:srgbClr val="000000"/>
                </a:solidFill>
                <a:latin typeface="Times New Roman"/>
                <a:ea typeface="Times New Roman"/>
                <a:cs typeface="Times New Roman"/>
              </a:rPr>
              <a:t/>
            </a:r>
            <a:br>
              <a:rPr lang="ru-RU" sz="900" b="0" dirty="0" smtClean="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Книжная </a:t>
            </a:r>
            <a:r>
              <a:rPr lang="ru-RU" sz="1800" dirty="0">
                <a:solidFill>
                  <a:srgbClr val="009900"/>
                </a:solidFill>
                <a:latin typeface="Times New Roman"/>
                <a:ea typeface="Times New Roman"/>
                <a:cs typeface="Times New Roman"/>
              </a:rPr>
              <a:t>инсталляция по теме «Книги в моей жизни</a:t>
            </a:r>
            <a:r>
              <a:rPr lang="ru-RU" sz="1800" dirty="0" smtClean="0">
                <a:solidFill>
                  <a:srgbClr val="009900"/>
                </a:solidFill>
                <a:latin typeface="Times New Roman"/>
                <a:ea typeface="Times New Roman"/>
                <a:cs typeface="Times New Roman"/>
              </a:rPr>
              <a:t>».  /  </a:t>
            </a:r>
            <a:r>
              <a:rPr lang="tt-RU" sz="1800" dirty="0">
                <a:solidFill>
                  <a:srgbClr val="009900"/>
                </a:solidFill>
                <a:latin typeface="Times New Roman"/>
                <a:ea typeface="Times New Roman"/>
                <a:cs typeface="Times New Roman"/>
              </a:rPr>
              <a:t>Минем тормышымда китаплар» китап инсталляциясе </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endParaRPr lang="ru-RU" sz="1800" dirty="0">
              <a:solidFill>
                <a:srgbClr val="009900"/>
              </a:solidFill>
            </a:endParaRPr>
          </a:p>
        </p:txBody>
      </p:sp>
      <p:sp>
        <p:nvSpPr>
          <p:cNvPr id="4" name="Объект 3"/>
          <p:cNvSpPr>
            <a:spLocks noGrp="1"/>
          </p:cNvSpPr>
          <p:nvPr>
            <p:ph sz="half" idx="2"/>
          </p:nvPr>
        </p:nvSpPr>
        <p:spPr/>
        <p:txBody>
          <a:bodyPr>
            <a:normAutofit fontScale="40000" lnSpcReduction="20000"/>
          </a:bodyPr>
          <a:lstStyle/>
          <a:p>
            <a:pPr marL="0" indent="0" fontAlgn="base">
              <a:lnSpc>
                <a:spcPct val="115000"/>
              </a:lnSpc>
              <a:spcAft>
                <a:spcPts val="0"/>
              </a:spcAft>
              <a:buNone/>
            </a:pPr>
            <a:r>
              <a:rPr lang="ru-RU" sz="2500" b="1" dirty="0">
                <a:solidFill>
                  <a:srgbClr val="000000"/>
                </a:solidFill>
                <a:latin typeface="Times New Roman"/>
                <a:ea typeface="Times New Roman"/>
                <a:cs typeface="Times New Roman"/>
              </a:rPr>
              <a:t>Книжная инсталляция по теме «Книги в моей жизни».</a:t>
            </a:r>
            <a:endParaRPr lang="ru-RU" sz="2500" b="1" dirty="0">
              <a:latin typeface="Calibri"/>
              <a:ea typeface="Calibri"/>
              <a:cs typeface="Times New Roman"/>
            </a:endParaRPr>
          </a:p>
          <a:p>
            <a:pPr marL="0" indent="0">
              <a:lnSpc>
                <a:spcPct val="115000"/>
              </a:lnSpc>
              <a:spcAft>
                <a:spcPts val="0"/>
              </a:spcAft>
              <a:buNone/>
            </a:pPr>
            <a:r>
              <a:rPr lang="ru-RU" sz="2500" dirty="0" smtClean="0">
                <a:solidFill>
                  <a:srgbClr val="000000"/>
                </a:solidFill>
                <a:latin typeface="Times New Roman"/>
                <a:ea typeface="Times New Roman"/>
                <a:cs typeface="Times New Roman"/>
              </a:rPr>
              <a:t>В</a:t>
            </a:r>
            <a:r>
              <a:rPr lang="ru-RU" sz="2500" dirty="0">
                <a:solidFill>
                  <a:srgbClr val="000000"/>
                </a:solidFill>
                <a:latin typeface="Times New Roman"/>
                <a:ea typeface="Times New Roman"/>
                <a:cs typeface="Times New Roman"/>
              </a:rPr>
              <a:t> целях популяризации чтения,  привлечения внимания пользователей  к библиотеке, книге и чтению, поддержки интереса к творческой деятельности 25 января 2021 года  школьным библиотекарем </a:t>
            </a:r>
            <a:r>
              <a:rPr lang="ru-RU" sz="2500" dirty="0" err="1">
                <a:solidFill>
                  <a:srgbClr val="000000"/>
                </a:solidFill>
                <a:latin typeface="Times New Roman"/>
                <a:ea typeface="Times New Roman"/>
                <a:cs typeface="Times New Roman"/>
              </a:rPr>
              <a:t>Шайдуллиной</a:t>
            </a:r>
            <a:r>
              <a:rPr lang="ru-RU" sz="2500" dirty="0">
                <a:solidFill>
                  <a:srgbClr val="000000"/>
                </a:solidFill>
                <a:latin typeface="Times New Roman"/>
                <a:ea typeface="Times New Roman"/>
                <a:cs typeface="Times New Roman"/>
              </a:rPr>
              <a:t> Г.В. организована  книжная инсталляция по  теме «Книги в моей жизни», посвящённая 115- </a:t>
            </a:r>
            <a:r>
              <a:rPr lang="ru-RU" sz="2500" dirty="0" err="1">
                <a:solidFill>
                  <a:srgbClr val="000000"/>
                </a:solidFill>
                <a:latin typeface="Times New Roman"/>
                <a:ea typeface="Times New Roman"/>
                <a:cs typeface="Times New Roman"/>
              </a:rPr>
              <a:t>летию</a:t>
            </a:r>
            <a:r>
              <a:rPr lang="ru-RU" sz="2500" dirty="0">
                <a:solidFill>
                  <a:srgbClr val="000000"/>
                </a:solidFill>
                <a:latin typeface="Times New Roman"/>
                <a:ea typeface="Times New Roman"/>
                <a:cs typeface="Times New Roman"/>
              </a:rPr>
              <a:t> со дня рождения великого  поэта татарского народа Мусы </a:t>
            </a:r>
            <a:r>
              <a:rPr lang="ru-RU" sz="2500" dirty="0" err="1">
                <a:solidFill>
                  <a:srgbClr val="000000"/>
                </a:solidFill>
                <a:latin typeface="Times New Roman"/>
                <a:ea typeface="Times New Roman"/>
                <a:cs typeface="Times New Roman"/>
              </a:rPr>
              <a:t>Джалиля</a:t>
            </a:r>
            <a:r>
              <a:rPr lang="ru-RU" sz="2500" dirty="0">
                <a:solidFill>
                  <a:srgbClr val="000000"/>
                </a:solidFill>
                <a:latin typeface="Times New Roman"/>
                <a:ea typeface="Times New Roman"/>
                <a:cs typeface="Times New Roman"/>
              </a:rPr>
              <a:t>.</a:t>
            </a:r>
            <a:endParaRPr lang="ru-RU" sz="2500" dirty="0">
              <a:latin typeface="Calibri"/>
              <a:ea typeface="Calibri"/>
              <a:cs typeface="Times New Roman"/>
            </a:endParaRPr>
          </a:p>
          <a:p>
            <a:pPr marL="0" indent="0" fontAlgn="base">
              <a:lnSpc>
                <a:spcPct val="115000"/>
              </a:lnSpc>
              <a:spcAft>
                <a:spcPts val="1000"/>
              </a:spcAft>
              <a:buNone/>
            </a:pPr>
            <a:endParaRPr lang="tt-RU" sz="2500" b="1" dirty="0" smtClean="0">
              <a:latin typeface="Times New Roman"/>
              <a:ea typeface="Times New Roman"/>
              <a:cs typeface="Times New Roman"/>
            </a:endParaRPr>
          </a:p>
          <a:p>
            <a:pPr marL="0" indent="0" fontAlgn="base">
              <a:lnSpc>
                <a:spcPct val="120000"/>
              </a:lnSpc>
              <a:spcAft>
                <a:spcPts val="1000"/>
              </a:spcAft>
              <a:buNone/>
            </a:pPr>
            <a:r>
              <a:rPr lang="tt-RU" sz="2500" b="1" dirty="0" smtClean="0">
                <a:latin typeface="Times New Roman"/>
                <a:ea typeface="Times New Roman"/>
                <a:cs typeface="Times New Roman"/>
              </a:rPr>
              <a:t>Минем </a:t>
            </a:r>
            <a:r>
              <a:rPr lang="tt-RU" sz="2500" b="1" dirty="0">
                <a:latin typeface="Times New Roman"/>
                <a:ea typeface="Times New Roman"/>
                <a:cs typeface="Times New Roman"/>
              </a:rPr>
              <a:t>тормышымда китаплар» китап инсталляциясе </a:t>
            </a:r>
            <a:endParaRPr lang="ru-RU" sz="2500" b="1" dirty="0">
              <a:latin typeface="Calibri"/>
              <a:ea typeface="Calibri"/>
              <a:cs typeface="Times New Roman"/>
            </a:endParaRPr>
          </a:p>
          <a:p>
            <a:pPr marL="0" indent="0" fontAlgn="base">
              <a:lnSpc>
                <a:spcPct val="120000"/>
              </a:lnSpc>
              <a:spcAft>
                <a:spcPts val="1000"/>
              </a:spcAft>
              <a:buNone/>
              <a:tabLst>
                <a:tab pos="2631440" algn="l"/>
              </a:tabLst>
            </a:pPr>
            <a:r>
              <a:rPr lang="tt-RU" sz="2500" dirty="0" smtClean="0">
                <a:latin typeface="Times New Roman"/>
                <a:ea typeface="Times New Roman"/>
              </a:rPr>
              <a:t>Укуны </a:t>
            </a:r>
            <a:r>
              <a:rPr lang="tt-RU" sz="2500" dirty="0">
                <a:latin typeface="Times New Roman"/>
                <a:ea typeface="Times New Roman"/>
              </a:rPr>
              <a:t>популярлаштыру, кулланучыларның китапханәгә, китапка һәм укуга игътибарын җәлеп итү, иҗади эшчәнлеккә кызыксыну уяту максатыннан, 2021 нче елның 25 нче гыйнварында мәктәп китапханәчесе Шәйдуллина Г.В. татар халкының бөек шагыйре Муса Җәлилнең тууына 115 ел тулу уңаеннан «Минем тормышымда китаплар» дигән темага китап инсталляциясе оештырды.</a:t>
            </a:r>
            <a:endParaRPr lang="ru-RU" sz="25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9</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20210125-WA0000.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928254" y="2026429"/>
            <a:ext cx="3096491" cy="1741516"/>
          </a:xfrm>
          <a:prstGeom prst="rect">
            <a:avLst/>
          </a:prstGeom>
          <a:noFill/>
          <a:ln>
            <a:noFill/>
          </a:ln>
        </p:spPr>
      </p:pic>
    </p:spTree>
    <p:extLst>
      <p:ext uri="{BB962C8B-B14F-4D97-AF65-F5344CB8AC3E}">
        <p14:creationId xmlns:p14="http://schemas.microsoft.com/office/powerpoint/2010/main" val="11703103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fontAlgn="base">
              <a:lnSpc>
                <a:spcPct val="115000"/>
              </a:lnSpc>
              <a:spcBef>
                <a:spcPct val="20000"/>
              </a:spcBef>
            </a:pPr>
            <a:r>
              <a:rPr lang="ru-RU" sz="700" b="0" dirty="0" smtClean="0">
                <a:solidFill>
                  <a:srgbClr val="000000"/>
                </a:solidFill>
                <a:latin typeface="Times New Roman"/>
                <a:ea typeface="Times New Roman"/>
                <a:cs typeface="Times New Roman"/>
              </a:rPr>
              <a:t/>
            </a:r>
            <a:br>
              <a:rPr lang="ru-RU" sz="700" b="0" dirty="0" smtClean="0">
                <a:solidFill>
                  <a:srgbClr val="000000"/>
                </a:solidFill>
                <a:latin typeface="Times New Roman"/>
                <a:ea typeface="Times New Roman"/>
                <a:cs typeface="Times New Roman"/>
              </a:rPr>
            </a:br>
            <a:r>
              <a:rPr lang="ru-RU" sz="1800" dirty="0" err="1" smtClean="0">
                <a:solidFill>
                  <a:srgbClr val="009900"/>
                </a:solidFill>
                <a:latin typeface="Times New Roman"/>
                <a:ea typeface="Times New Roman"/>
                <a:cs typeface="Times New Roman"/>
              </a:rPr>
              <a:t>Туган</a:t>
            </a:r>
            <a:r>
              <a:rPr lang="ru-RU" sz="1800" dirty="0" smtClean="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телем-тиңсез</a:t>
            </a:r>
            <a:r>
              <a:rPr lang="ru-RU" sz="1800" dirty="0">
                <a:solidFill>
                  <a:srgbClr val="009900"/>
                </a:solidFill>
                <a:latin typeface="Times New Roman"/>
                <a:ea typeface="Times New Roman"/>
                <a:cs typeface="Times New Roman"/>
              </a:rPr>
              <a:t> </a:t>
            </a:r>
            <a:r>
              <a:rPr lang="ru-RU" sz="1800" dirty="0" err="1" smtClean="0">
                <a:solidFill>
                  <a:srgbClr val="009900"/>
                </a:solidFill>
                <a:latin typeface="Times New Roman"/>
                <a:ea typeface="Times New Roman"/>
                <a:cs typeface="Times New Roman"/>
              </a:rPr>
              <a:t>хәзинә</a:t>
            </a:r>
            <a:r>
              <a:rPr lang="ru-RU" sz="1800" dirty="0" smtClean="0">
                <a:solidFill>
                  <a:srgbClr val="009900"/>
                </a:solidFill>
                <a:latin typeface="Times New Roman"/>
                <a:ea typeface="Times New Roman"/>
                <a:cs typeface="Times New Roman"/>
              </a:rPr>
              <a:t>. / </a:t>
            </a:r>
            <a:r>
              <a:rPr lang="ru-RU" sz="1800" dirty="0">
                <a:solidFill>
                  <a:srgbClr val="009900"/>
                </a:solidFill>
                <a:latin typeface="Times New Roman"/>
                <a:ea typeface="Times New Roman"/>
                <a:cs typeface="Times New Roman"/>
              </a:rPr>
              <a:t>Родной язык-бесценное сокровище</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endParaRPr lang="ru-RU" sz="1800" dirty="0">
              <a:solidFill>
                <a:srgbClr val="009900"/>
              </a:solidFill>
            </a:endParaRPr>
          </a:p>
        </p:txBody>
      </p:sp>
      <p:sp>
        <p:nvSpPr>
          <p:cNvPr id="4" name="Объект 3"/>
          <p:cNvSpPr>
            <a:spLocks noGrp="1"/>
          </p:cNvSpPr>
          <p:nvPr>
            <p:ph sz="half" idx="2"/>
          </p:nvPr>
        </p:nvSpPr>
        <p:spPr>
          <a:xfrm>
            <a:off x="4648200" y="1097186"/>
            <a:ext cx="4038600" cy="3497437"/>
          </a:xfrm>
        </p:spPr>
        <p:txBody>
          <a:bodyPr>
            <a:noAutofit/>
          </a:bodyPr>
          <a:lstStyle/>
          <a:p>
            <a:pPr marL="0" indent="0" fontAlgn="base">
              <a:spcAft>
                <a:spcPts val="0"/>
              </a:spcAft>
              <a:buNone/>
            </a:pPr>
            <a:r>
              <a:rPr lang="ru-RU" sz="800" b="1" dirty="0" err="1">
                <a:solidFill>
                  <a:srgbClr val="000000"/>
                </a:solidFill>
                <a:latin typeface="Times New Roman"/>
                <a:ea typeface="Times New Roman"/>
                <a:cs typeface="Times New Roman"/>
              </a:rPr>
              <a:t>Туган</a:t>
            </a:r>
            <a:r>
              <a:rPr lang="ru-RU" sz="800" b="1" dirty="0">
                <a:solidFill>
                  <a:srgbClr val="000000"/>
                </a:solidFill>
                <a:latin typeface="Times New Roman"/>
                <a:ea typeface="Times New Roman"/>
                <a:cs typeface="Times New Roman"/>
              </a:rPr>
              <a:t> </a:t>
            </a:r>
            <a:r>
              <a:rPr lang="ru-RU" sz="800" b="1" dirty="0" err="1">
                <a:solidFill>
                  <a:srgbClr val="000000"/>
                </a:solidFill>
                <a:latin typeface="Times New Roman"/>
                <a:ea typeface="Times New Roman"/>
                <a:cs typeface="Times New Roman"/>
              </a:rPr>
              <a:t>телем-тиңсез</a:t>
            </a:r>
            <a:r>
              <a:rPr lang="ru-RU" sz="800" b="1" dirty="0">
                <a:solidFill>
                  <a:srgbClr val="000000"/>
                </a:solidFill>
                <a:latin typeface="Times New Roman"/>
                <a:ea typeface="Times New Roman"/>
                <a:cs typeface="Times New Roman"/>
              </a:rPr>
              <a:t> </a:t>
            </a:r>
            <a:r>
              <a:rPr lang="ru-RU" sz="800" b="1" dirty="0" err="1">
                <a:solidFill>
                  <a:srgbClr val="000000"/>
                </a:solidFill>
                <a:latin typeface="Times New Roman"/>
                <a:ea typeface="Times New Roman"/>
                <a:cs typeface="Times New Roman"/>
              </a:rPr>
              <a:t>хәзинә</a:t>
            </a:r>
            <a:endParaRPr lang="ru-RU" sz="800" b="1" dirty="0">
              <a:latin typeface="Calibri"/>
              <a:ea typeface="Calibri"/>
              <a:cs typeface="Times New Roman"/>
            </a:endParaRPr>
          </a:p>
          <a:p>
            <a:pPr marL="0" indent="0">
              <a:spcAft>
                <a:spcPts val="0"/>
              </a:spcAft>
              <a:buNone/>
            </a:pPr>
            <a:r>
              <a:rPr lang="ru-RU" sz="800" dirty="0" err="1" smtClean="0">
                <a:solidFill>
                  <a:srgbClr val="000000"/>
                </a:solidFill>
                <a:latin typeface="Times New Roman"/>
                <a:ea typeface="Times New Roman"/>
                <a:cs typeface="Times New Roman"/>
              </a:rPr>
              <a:t>Халыкара</a:t>
            </a:r>
            <a:r>
              <a:rPr lang="ru-RU" sz="800" dirty="0" smtClean="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Туган</a:t>
            </a:r>
            <a:r>
              <a:rPr lang="ru-RU" sz="800" dirty="0">
                <a:solidFill>
                  <a:srgbClr val="000000"/>
                </a:solidFill>
                <a:latin typeface="Times New Roman"/>
                <a:ea typeface="Times New Roman"/>
                <a:cs typeface="Times New Roman"/>
              </a:rPr>
              <a:t> тел </a:t>
            </a:r>
            <a:r>
              <a:rPr lang="ru-RU" sz="800" dirty="0" err="1">
                <a:solidFill>
                  <a:srgbClr val="000000"/>
                </a:solidFill>
                <a:latin typeface="Times New Roman"/>
                <a:ea typeface="Times New Roman"/>
                <a:cs typeface="Times New Roman"/>
              </a:rPr>
              <a:t>көненә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багышланган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чараларның</a:t>
            </a:r>
            <a:r>
              <a:rPr lang="ru-RU" sz="800" dirty="0">
                <a:solidFill>
                  <a:srgbClr val="000000"/>
                </a:solidFill>
                <a:latin typeface="Times New Roman"/>
                <a:ea typeface="Times New Roman"/>
                <a:cs typeface="Times New Roman"/>
              </a:rPr>
              <a:t> берсе-“</a:t>
            </a:r>
            <a:r>
              <a:rPr lang="ru-RU" sz="800" dirty="0" err="1">
                <a:solidFill>
                  <a:srgbClr val="000000"/>
                </a:solidFill>
                <a:latin typeface="Times New Roman"/>
                <a:ea typeface="Times New Roman"/>
                <a:cs typeface="Times New Roman"/>
              </a:rPr>
              <a:t>Туган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телем-тиңсез</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хәзинә”дигән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КВНда</a:t>
            </a:r>
            <a:r>
              <a:rPr lang="ru-RU" sz="800" dirty="0">
                <a:solidFill>
                  <a:srgbClr val="000000"/>
                </a:solidFill>
                <a:latin typeface="Times New Roman"/>
                <a:ea typeface="Times New Roman"/>
                <a:cs typeface="Times New Roman"/>
              </a:rPr>
              <a:t> 9а </a:t>
            </a:r>
            <a:r>
              <a:rPr lang="ru-RU" sz="800" dirty="0" err="1">
                <a:solidFill>
                  <a:srgbClr val="000000"/>
                </a:solidFill>
                <a:latin typeface="Times New Roman"/>
                <a:ea typeface="Times New Roman"/>
                <a:cs typeface="Times New Roman"/>
              </a:rPr>
              <a:t>сыйныф</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теләп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катнашты.Бәйгенең</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максаты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сүз</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байлыгын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үстерү</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туган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телгә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мәхәббәт</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тәрбияләү</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тапкырлык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сыйфатлары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йөгерек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фикерләү</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күнекмәләре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игътибарлылык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формалаштыру</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dirty="0" err="1">
                <a:solidFill>
                  <a:srgbClr val="000000"/>
                </a:solidFill>
                <a:latin typeface="Times New Roman"/>
                <a:ea typeface="Times New Roman"/>
                <a:cs typeface="Times New Roman"/>
              </a:rPr>
              <a:t>КВНда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Зирәкләр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Акыл</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ияләре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командалары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көч</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сынашты.Уенчылар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тапкырлык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зирәклек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таләп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итүче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табышмак-сорауларга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җавап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биреп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кенә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калмадылар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бирелгән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хәрефләрдән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мәкальләр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җыйдылар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татарча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фразеологизмнарның</a:t>
            </a:r>
            <a:r>
              <a:rPr lang="ru-RU" sz="800" dirty="0">
                <a:solidFill>
                  <a:srgbClr val="000000"/>
                </a:solidFill>
                <a:latin typeface="Times New Roman"/>
                <a:ea typeface="Times New Roman"/>
                <a:cs typeface="Times New Roman"/>
              </a:rPr>
              <a:t> рус </a:t>
            </a:r>
            <a:r>
              <a:rPr lang="ru-RU" sz="800" dirty="0" err="1">
                <a:solidFill>
                  <a:srgbClr val="000000"/>
                </a:solidFill>
                <a:latin typeface="Times New Roman"/>
                <a:ea typeface="Times New Roman"/>
                <a:cs typeface="Times New Roman"/>
              </a:rPr>
              <a:t>телендәге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парларын</a:t>
            </a:r>
            <a:r>
              <a:rPr lang="ru-RU" sz="800" dirty="0">
                <a:solidFill>
                  <a:srgbClr val="000000"/>
                </a:solidFill>
                <a:latin typeface="Times New Roman"/>
                <a:ea typeface="Times New Roman"/>
                <a:cs typeface="Times New Roman"/>
              </a:rPr>
              <a:t> да </a:t>
            </a:r>
            <a:r>
              <a:rPr lang="ru-RU" sz="800" dirty="0" err="1">
                <a:solidFill>
                  <a:srgbClr val="000000"/>
                </a:solidFill>
                <a:latin typeface="Times New Roman"/>
                <a:ea typeface="Times New Roman"/>
                <a:cs typeface="Times New Roman"/>
              </a:rPr>
              <a:t>эзләп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таптылар.Өй</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эше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итеп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бирелгән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бирем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дә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иҗади</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фикерләүне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таләп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итә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a:t>
            </a:r>
            <a:r>
              <a:rPr lang="ru-RU" sz="800" dirty="0">
                <a:solidFill>
                  <a:srgbClr val="000000"/>
                </a:solidFill>
                <a:latin typeface="Times New Roman"/>
                <a:ea typeface="Times New Roman"/>
                <a:cs typeface="Times New Roman"/>
              </a:rPr>
              <a:t> тел </a:t>
            </a:r>
            <a:r>
              <a:rPr lang="ru-RU" sz="800" dirty="0" err="1">
                <a:solidFill>
                  <a:srgbClr val="000000"/>
                </a:solidFill>
                <a:latin typeface="Times New Roman"/>
                <a:ea typeface="Times New Roman"/>
                <a:cs typeface="Times New Roman"/>
              </a:rPr>
              <a:t>турында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берәр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мәкальне</a:t>
            </a:r>
            <a:r>
              <a:rPr lang="ru-RU" sz="800" dirty="0">
                <a:solidFill>
                  <a:srgbClr val="000000"/>
                </a:solidFill>
                <a:latin typeface="Times New Roman"/>
                <a:ea typeface="Times New Roman"/>
                <a:cs typeface="Times New Roman"/>
              </a:rPr>
              <a:t> ребус </a:t>
            </a:r>
            <a:r>
              <a:rPr lang="ru-RU" sz="800" dirty="0" err="1">
                <a:solidFill>
                  <a:srgbClr val="000000"/>
                </a:solidFill>
                <a:latin typeface="Times New Roman"/>
                <a:ea typeface="Times New Roman"/>
                <a:cs typeface="Times New Roman"/>
              </a:rPr>
              <a:t>формасында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әзерләп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икенче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командага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тәкъдим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итәргә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тиеш</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иде</a:t>
            </a:r>
            <a:r>
              <a:rPr lang="ru-RU" sz="800" dirty="0">
                <a:solidFill>
                  <a:srgbClr val="000000"/>
                </a:solidFill>
                <a:latin typeface="Times New Roman"/>
                <a:ea typeface="Times New Roman"/>
                <a:cs typeface="Times New Roman"/>
              </a:rPr>
              <a:t>. Чара </a:t>
            </a:r>
            <a:r>
              <a:rPr lang="ru-RU" sz="800" dirty="0" err="1">
                <a:solidFill>
                  <a:srgbClr val="000000"/>
                </a:solidFill>
                <a:latin typeface="Times New Roman"/>
                <a:ea typeface="Times New Roman"/>
                <a:cs typeface="Times New Roman"/>
              </a:rPr>
              <a:t>барышында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командалар</a:t>
            </a:r>
            <a:r>
              <a:rPr lang="ru-RU" sz="800" dirty="0">
                <a:solidFill>
                  <a:srgbClr val="000000"/>
                </a:solidFill>
                <a:latin typeface="Times New Roman"/>
                <a:ea typeface="Times New Roman"/>
                <a:cs typeface="Times New Roman"/>
              </a:rPr>
              <a:t> татар </a:t>
            </a:r>
            <a:r>
              <a:rPr lang="ru-RU" sz="800" dirty="0" err="1">
                <a:solidFill>
                  <a:srgbClr val="000000"/>
                </a:solidFill>
                <a:latin typeface="Times New Roman"/>
                <a:ea typeface="Times New Roman"/>
                <a:cs typeface="Times New Roman"/>
              </a:rPr>
              <a:t>халык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әкиятләрен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җырларын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искә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төшерүгә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багышланган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кызыклы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сораулар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биремнәр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үтәделәр.КВНда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Акыл</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ияләре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командасы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җиңү</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яулады</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endParaRPr lang="ru-RU" sz="800" dirty="0" smtClean="0">
              <a:solidFill>
                <a:srgbClr val="000000"/>
              </a:solidFill>
              <a:latin typeface="Times New Roman"/>
              <a:ea typeface="Times New Roman"/>
              <a:cs typeface="Times New Roman"/>
            </a:endParaRPr>
          </a:p>
          <a:p>
            <a:pPr marL="0" indent="0" fontAlgn="base">
              <a:spcAft>
                <a:spcPts val="0"/>
              </a:spcAft>
              <a:buNone/>
            </a:pPr>
            <a:r>
              <a:rPr lang="ru-RU" sz="800" b="1" dirty="0" smtClean="0">
                <a:solidFill>
                  <a:srgbClr val="000000"/>
                </a:solidFill>
                <a:latin typeface="Times New Roman"/>
                <a:ea typeface="Times New Roman"/>
                <a:cs typeface="Times New Roman"/>
              </a:rPr>
              <a:t>Родной </a:t>
            </a:r>
            <a:r>
              <a:rPr lang="ru-RU" sz="800" b="1" dirty="0">
                <a:solidFill>
                  <a:srgbClr val="000000"/>
                </a:solidFill>
                <a:latin typeface="Times New Roman"/>
                <a:ea typeface="Times New Roman"/>
                <a:cs typeface="Times New Roman"/>
              </a:rPr>
              <a:t>язык-бесценное сокровище</a:t>
            </a:r>
            <a:endParaRPr lang="ru-RU" sz="800" b="1"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Учащиеся 9-х классов с удовольствием приняли участие в одном из мероприятий, посвященных Международному дню родного языка- «КВН“ по теме: «Родной язык-бесценное сокровище”. Цель конкурса: развитие словарного запаса, привитие любви к родному языку, формирование у учащихся находчивости, навыков беглого мышления, внимательности.</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В КВН соревновались команды “Мудрецы” и “Умники”. Игроки не только отвечали на загадки и вопросы, требующие смекалки, но и собирали пословицы из заданных букв, искали пары фразеологизмов на русском языке. Домашнее задание также требовало творческого мышления: учащиеся должны были подготовить какую-нибудь пословицу о языке в форме ребуса и представить ее другой команде. В ходе мероприятия команды выполнили интересные задания, посвященные памяти татарских народных сказок, песен. В КВН победила команда “Умники".</a:t>
            </a:r>
            <a:endParaRPr lang="ru-RU" sz="800" dirty="0">
              <a:latin typeface="Calibri"/>
              <a:ea typeface="Calibri"/>
              <a:cs typeface="Times New Roman"/>
            </a:endParaRPr>
          </a:p>
          <a:p>
            <a:endParaRPr lang="ru-RU" sz="800" dirty="0"/>
          </a:p>
        </p:txBody>
      </p:sp>
      <p:sp>
        <p:nvSpPr>
          <p:cNvPr id="5" name="Номер слайда 4"/>
          <p:cNvSpPr>
            <a:spLocks noGrp="1"/>
          </p:cNvSpPr>
          <p:nvPr>
            <p:ph type="sldNum" sz="quarter" idx="12"/>
          </p:nvPr>
        </p:nvSpPr>
        <p:spPr/>
        <p:txBody>
          <a:bodyPr/>
          <a:lstStyle/>
          <a:p>
            <a:fld id="{B19B0651-EE4F-4900-A07F-96A6BFA9D0F0}" type="slidenum">
              <a:rPr lang="ru-RU" smtClean="0"/>
              <a:t>10</a:t>
            </a:fld>
            <a:endParaRPr lang="ru-RU"/>
          </a:p>
        </p:txBody>
      </p:sp>
      <p:pic>
        <p:nvPicPr>
          <p:cNvPr id="6" name="Объект 5" descr="https://edu.tatar.ru/upload/storage/org1228/images/PHOTO-2021-01-28-09-14-42.jpg"/>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203598"/>
            <a:ext cx="3240000" cy="2923200"/>
          </a:xfrm>
          <a:prstGeom prst="rect">
            <a:avLst/>
          </a:prstGeom>
          <a:noFill/>
          <a:ln>
            <a:noFill/>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7280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fontAlgn="base">
              <a:lnSpc>
                <a:spcPct val="115000"/>
              </a:lnSpc>
              <a:spcBef>
                <a:spcPct val="20000"/>
              </a:spcBef>
            </a:pPr>
            <a:r>
              <a:rPr lang="ru-RU" sz="700" b="0" dirty="0" smtClean="0">
                <a:solidFill>
                  <a:srgbClr val="000000"/>
                </a:solidFill>
                <a:latin typeface="Times New Roman"/>
                <a:ea typeface="Times New Roman"/>
                <a:cs typeface="Times New Roman"/>
              </a:rPr>
              <a:t/>
            </a:r>
            <a:br>
              <a:rPr lang="ru-RU" sz="700" b="0" dirty="0" smtClean="0">
                <a:solidFill>
                  <a:srgbClr val="000000"/>
                </a:solidFill>
                <a:latin typeface="Times New Roman"/>
                <a:ea typeface="Times New Roman"/>
                <a:cs typeface="Times New Roman"/>
              </a:rPr>
            </a:br>
            <a:r>
              <a:rPr lang="ru-RU" sz="700" b="0" dirty="0" smtClean="0">
                <a:solidFill>
                  <a:srgbClr val="000000"/>
                </a:solidFill>
                <a:latin typeface="Times New Roman"/>
                <a:ea typeface="Times New Roman"/>
                <a:cs typeface="Times New Roman"/>
              </a:rPr>
              <a:t/>
            </a:r>
            <a:br>
              <a:rPr lang="ru-RU" sz="700" b="0" dirty="0" smtClean="0">
                <a:solidFill>
                  <a:srgbClr val="000000"/>
                </a:solidFill>
                <a:latin typeface="Times New Roman"/>
                <a:ea typeface="Times New Roman"/>
                <a:cs typeface="Times New Roman"/>
              </a:rPr>
            </a:br>
            <a:r>
              <a:rPr lang="ru-RU" sz="700" b="0" dirty="0">
                <a:solidFill>
                  <a:srgbClr val="000000"/>
                </a:solidFill>
                <a:latin typeface="Times New Roman"/>
                <a:ea typeface="Times New Roman"/>
                <a:cs typeface="Times New Roman"/>
              </a:rPr>
              <a:t/>
            </a:r>
            <a:br>
              <a:rPr lang="ru-RU" sz="700" b="0" dirty="0">
                <a:solidFill>
                  <a:srgbClr val="000000"/>
                </a:solidFill>
                <a:latin typeface="Times New Roman"/>
                <a:ea typeface="Times New Roman"/>
                <a:cs typeface="Times New Roman"/>
              </a:rPr>
            </a:br>
            <a:r>
              <a:rPr lang="ru-RU" sz="700" b="0" dirty="0" smtClean="0">
                <a:solidFill>
                  <a:srgbClr val="000000"/>
                </a:solidFill>
                <a:latin typeface="Times New Roman"/>
                <a:ea typeface="Times New Roman"/>
                <a:cs typeface="Times New Roman"/>
              </a:rPr>
              <a:t/>
            </a:r>
            <a:br>
              <a:rPr lang="ru-RU" sz="700" b="0" dirty="0" smtClean="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Татар </a:t>
            </a:r>
            <a:r>
              <a:rPr lang="ru-RU" sz="1800" dirty="0" err="1">
                <a:solidFill>
                  <a:srgbClr val="009900"/>
                </a:solidFill>
                <a:latin typeface="Times New Roman"/>
                <a:ea typeface="Times New Roman"/>
                <a:cs typeface="Times New Roman"/>
              </a:rPr>
              <a:t>әдәбияты</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классигы</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Фатих</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Әмирханның</a:t>
            </a:r>
            <a:r>
              <a:rPr lang="ru-RU" sz="1800" dirty="0">
                <a:solidFill>
                  <a:srgbClr val="009900"/>
                </a:solidFill>
                <a:latin typeface="Times New Roman"/>
                <a:ea typeface="Times New Roman"/>
                <a:cs typeface="Times New Roman"/>
              </a:rPr>
              <a:t> (1886–1926) </a:t>
            </a:r>
            <a:r>
              <a:rPr lang="ru-RU" sz="1800" dirty="0" err="1">
                <a:solidFill>
                  <a:srgbClr val="009900"/>
                </a:solidFill>
                <a:latin typeface="Times New Roman"/>
                <a:ea typeface="Times New Roman"/>
                <a:cs typeface="Times New Roman"/>
              </a:rPr>
              <a:t>тууына</a:t>
            </a:r>
            <a:r>
              <a:rPr lang="ru-RU" sz="1800" dirty="0">
                <a:solidFill>
                  <a:srgbClr val="009900"/>
                </a:solidFill>
                <a:latin typeface="Times New Roman"/>
                <a:ea typeface="Times New Roman"/>
                <a:cs typeface="Times New Roman"/>
              </a:rPr>
              <a:t> 135 ел</a:t>
            </a:r>
            <a:r>
              <a:rPr lang="ru-RU" sz="1800" dirty="0" smtClean="0">
                <a:solidFill>
                  <a:srgbClr val="009900"/>
                </a:solidFill>
                <a:latin typeface="Times New Roman"/>
                <a:ea typeface="Times New Roman"/>
                <a:cs typeface="Times New Roman"/>
              </a:rPr>
              <a:t>. / </a:t>
            </a:r>
            <a:r>
              <a:rPr lang="ru-RU" sz="1800" dirty="0">
                <a:solidFill>
                  <a:srgbClr val="009900"/>
                </a:solidFill>
                <a:latin typeface="Times New Roman"/>
                <a:ea typeface="Times New Roman"/>
                <a:cs typeface="Times New Roman"/>
              </a:rPr>
              <a:t>135 лет со дня рождения классика татарской литературы </a:t>
            </a:r>
            <a:r>
              <a:rPr lang="ru-RU" sz="1800" dirty="0" err="1">
                <a:solidFill>
                  <a:srgbClr val="009900"/>
                </a:solidFill>
                <a:latin typeface="Times New Roman"/>
                <a:ea typeface="Times New Roman"/>
                <a:cs typeface="Times New Roman"/>
              </a:rPr>
              <a:t>Фатиха</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Амирхана</a:t>
            </a:r>
            <a:r>
              <a:rPr lang="ru-RU" sz="1800" dirty="0">
                <a:solidFill>
                  <a:srgbClr val="009900"/>
                </a:solidFill>
                <a:latin typeface="Times New Roman"/>
                <a:ea typeface="Times New Roman"/>
                <a:cs typeface="Times New Roman"/>
              </a:rPr>
              <a:t> (1886-1926).</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endParaRPr lang="ru-RU" sz="1800" dirty="0">
              <a:solidFill>
                <a:srgbClr val="009900"/>
              </a:solidFill>
            </a:endParaRPr>
          </a:p>
        </p:txBody>
      </p:sp>
      <p:sp>
        <p:nvSpPr>
          <p:cNvPr id="4" name="Объект 3"/>
          <p:cNvSpPr>
            <a:spLocks noGrp="1"/>
          </p:cNvSpPr>
          <p:nvPr>
            <p:ph sz="half" idx="2"/>
          </p:nvPr>
        </p:nvSpPr>
        <p:spPr>
          <a:xfrm>
            <a:off x="4648200" y="1097186"/>
            <a:ext cx="4038600" cy="3706811"/>
          </a:xfrm>
        </p:spPr>
        <p:txBody>
          <a:bodyPr>
            <a:noAutofit/>
          </a:bodyPr>
          <a:lstStyle/>
          <a:p>
            <a:pPr marL="0" indent="0" fontAlgn="base">
              <a:spcAft>
                <a:spcPts val="0"/>
              </a:spcAft>
              <a:buNone/>
            </a:pPr>
            <a:r>
              <a:rPr lang="ru-RU" sz="800" b="1" dirty="0">
                <a:solidFill>
                  <a:srgbClr val="000000"/>
                </a:solidFill>
                <a:latin typeface="Times New Roman"/>
                <a:ea typeface="Times New Roman"/>
                <a:cs typeface="Times New Roman"/>
              </a:rPr>
              <a:t>Татар </a:t>
            </a:r>
            <a:r>
              <a:rPr lang="ru-RU" sz="800" b="1" dirty="0" err="1">
                <a:solidFill>
                  <a:srgbClr val="000000"/>
                </a:solidFill>
                <a:latin typeface="Times New Roman"/>
                <a:ea typeface="Times New Roman"/>
                <a:cs typeface="Times New Roman"/>
              </a:rPr>
              <a:t>әдәбияты</a:t>
            </a:r>
            <a:r>
              <a:rPr lang="ru-RU" sz="800" b="1" dirty="0">
                <a:solidFill>
                  <a:srgbClr val="000000"/>
                </a:solidFill>
                <a:latin typeface="Times New Roman"/>
                <a:ea typeface="Times New Roman"/>
                <a:cs typeface="Times New Roman"/>
              </a:rPr>
              <a:t> </a:t>
            </a:r>
            <a:r>
              <a:rPr lang="ru-RU" sz="800" b="1" dirty="0" err="1">
                <a:solidFill>
                  <a:srgbClr val="000000"/>
                </a:solidFill>
                <a:latin typeface="Times New Roman"/>
                <a:ea typeface="Times New Roman"/>
                <a:cs typeface="Times New Roman"/>
              </a:rPr>
              <a:t>классигы</a:t>
            </a:r>
            <a:r>
              <a:rPr lang="ru-RU" sz="800" b="1" dirty="0">
                <a:solidFill>
                  <a:srgbClr val="000000"/>
                </a:solidFill>
                <a:latin typeface="Times New Roman"/>
                <a:ea typeface="Times New Roman"/>
                <a:cs typeface="Times New Roman"/>
              </a:rPr>
              <a:t> </a:t>
            </a:r>
            <a:r>
              <a:rPr lang="ru-RU" sz="800" b="1" dirty="0" err="1">
                <a:solidFill>
                  <a:srgbClr val="000000"/>
                </a:solidFill>
                <a:latin typeface="Times New Roman"/>
                <a:ea typeface="Times New Roman"/>
                <a:cs typeface="Times New Roman"/>
              </a:rPr>
              <a:t>Фатих</a:t>
            </a:r>
            <a:r>
              <a:rPr lang="ru-RU" sz="800" b="1" dirty="0">
                <a:solidFill>
                  <a:srgbClr val="000000"/>
                </a:solidFill>
                <a:latin typeface="Times New Roman"/>
                <a:ea typeface="Times New Roman"/>
                <a:cs typeface="Times New Roman"/>
              </a:rPr>
              <a:t> </a:t>
            </a:r>
            <a:r>
              <a:rPr lang="ru-RU" sz="800" b="1" dirty="0" err="1">
                <a:solidFill>
                  <a:srgbClr val="000000"/>
                </a:solidFill>
                <a:latin typeface="Times New Roman"/>
                <a:ea typeface="Times New Roman"/>
                <a:cs typeface="Times New Roman"/>
              </a:rPr>
              <a:t>Әмирханның</a:t>
            </a:r>
            <a:r>
              <a:rPr lang="ru-RU" sz="800" b="1" dirty="0">
                <a:solidFill>
                  <a:srgbClr val="000000"/>
                </a:solidFill>
                <a:latin typeface="Times New Roman"/>
                <a:ea typeface="Times New Roman"/>
                <a:cs typeface="Times New Roman"/>
              </a:rPr>
              <a:t> (1886–1926) </a:t>
            </a:r>
            <a:r>
              <a:rPr lang="ru-RU" sz="800" b="1" dirty="0" err="1">
                <a:solidFill>
                  <a:srgbClr val="000000"/>
                </a:solidFill>
                <a:latin typeface="Times New Roman"/>
                <a:ea typeface="Times New Roman"/>
                <a:cs typeface="Times New Roman"/>
              </a:rPr>
              <a:t>тууына</a:t>
            </a:r>
            <a:r>
              <a:rPr lang="ru-RU" sz="800" b="1" dirty="0">
                <a:solidFill>
                  <a:srgbClr val="000000"/>
                </a:solidFill>
                <a:latin typeface="Times New Roman"/>
                <a:ea typeface="Times New Roman"/>
                <a:cs typeface="Times New Roman"/>
              </a:rPr>
              <a:t> 135 </a:t>
            </a:r>
            <a:r>
              <a:rPr lang="ru-RU" sz="800" b="1" dirty="0" smtClean="0">
                <a:solidFill>
                  <a:srgbClr val="000000"/>
                </a:solidFill>
                <a:latin typeface="Times New Roman"/>
                <a:ea typeface="Times New Roman"/>
                <a:cs typeface="Times New Roman"/>
              </a:rPr>
              <a:t>ел.</a:t>
            </a:r>
            <a:endParaRPr lang="ru-RU" sz="800" b="1" dirty="0" smtClean="0">
              <a:latin typeface="Calibri"/>
              <a:ea typeface="Calibri"/>
              <a:cs typeface="Times New Roman"/>
            </a:endParaRPr>
          </a:p>
          <a:p>
            <a:pPr marL="0" indent="0">
              <a:spcAft>
                <a:spcPts val="0"/>
              </a:spcAft>
              <a:buNone/>
            </a:pPr>
            <a:r>
              <a:rPr lang="ru-RU" sz="800" dirty="0" smtClean="0">
                <a:solidFill>
                  <a:srgbClr val="000000"/>
                </a:solidFill>
                <a:latin typeface="Times New Roman"/>
                <a:ea typeface="Times New Roman"/>
                <a:cs typeface="Times New Roman"/>
              </a:rPr>
              <a:t>2021 </a:t>
            </a:r>
            <a:r>
              <a:rPr lang="ru-RU" sz="800" dirty="0" err="1" smtClean="0">
                <a:solidFill>
                  <a:srgbClr val="000000"/>
                </a:solidFill>
                <a:latin typeface="Times New Roman"/>
                <a:ea typeface="Times New Roman"/>
                <a:cs typeface="Times New Roman"/>
              </a:rPr>
              <a:t>елның</a:t>
            </a:r>
            <a:r>
              <a:rPr lang="ru-RU" sz="800" dirty="0" smtClean="0">
                <a:solidFill>
                  <a:srgbClr val="000000"/>
                </a:solidFill>
                <a:latin typeface="Times New Roman"/>
                <a:ea typeface="Times New Roman"/>
                <a:cs typeface="Times New Roman"/>
              </a:rPr>
              <a:t> 28 </a:t>
            </a:r>
            <a:r>
              <a:rPr lang="ru-RU" sz="800" dirty="0" err="1" smtClean="0">
                <a:solidFill>
                  <a:srgbClr val="000000"/>
                </a:solidFill>
                <a:latin typeface="Times New Roman"/>
                <a:ea typeface="Times New Roman"/>
                <a:cs typeface="Times New Roman"/>
              </a:rPr>
              <a:t>гыйнварында</a:t>
            </a:r>
            <a:r>
              <a:rPr lang="ru-RU" sz="800" dirty="0" smtClean="0">
                <a:solidFill>
                  <a:srgbClr val="000000"/>
                </a:solidFill>
                <a:latin typeface="Times New Roman"/>
                <a:ea typeface="Times New Roman"/>
                <a:cs typeface="Times New Roman"/>
              </a:rPr>
              <a:t> татар </a:t>
            </a:r>
            <a:r>
              <a:rPr lang="ru-RU" sz="800" dirty="0" err="1" smtClean="0">
                <a:solidFill>
                  <a:srgbClr val="000000"/>
                </a:solidFill>
                <a:latin typeface="Times New Roman"/>
                <a:ea typeface="Times New Roman"/>
                <a:cs typeface="Times New Roman"/>
              </a:rPr>
              <a:t>әдәбияты</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классигы</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язучы</a:t>
            </a:r>
            <a:r>
              <a:rPr lang="ru-RU" sz="800" dirty="0" smtClean="0">
                <a:solidFill>
                  <a:srgbClr val="000000"/>
                </a:solidFill>
                <a:latin typeface="Times New Roman"/>
                <a:ea typeface="Times New Roman"/>
                <a:cs typeface="Times New Roman"/>
              </a:rPr>
              <a:t>, драматург, журналист </a:t>
            </a:r>
            <a:r>
              <a:rPr lang="ru-RU" sz="800" dirty="0" err="1" smtClean="0">
                <a:solidFill>
                  <a:srgbClr val="000000"/>
                </a:solidFill>
                <a:latin typeface="Times New Roman"/>
                <a:ea typeface="Times New Roman"/>
                <a:cs typeface="Times New Roman"/>
              </a:rPr>
              <a:t>һәм</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тәнкыйтьче</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Фатих</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Әмирханнның</a:t>
            </a:r>
            <a:r>
              <a:rPr lang="ru-RU" sz="800" dirty="0" smtClean="0">
                <a:solidFill>
                  <a:srgbClr val="000000"/>
                </a:solidFill>
                <a:latin typeface="Times New Roman"/>
                <a:ea typeface="Times New Roman"/>
                <a:cs typeface="Times New Roman"/>
              </a:rPr>
              <a:t> (1886-1926) 135-еллыгына </a:t>
            </a:r>
            <a:r>
              <a:rPr lang="ru-RU" sz="800" dirty="0" err="1" smtClean="0">
                <a:solidFill>
                  <a:srgbClr val="000000"/>
                </a:solidFill>
                <a:latin typeface="Times New Roman"/>
                <a:ea typeface="Times New Roman"/>
                <a:cs typeface="Times New Roman"/>
              </a:rPr>
              <a:t>багышланган</a:t>
            </a:r>
            <a:r>
              <a:rPr lang="ru-RU" sz="800" dirty="0" smtClean="0">
                <a:solidFill>
                  <a:srgbClr val="000000"/>
                </a:solidFill>
                <a:latin typeface="Times New Roman"/>
                <a:ea typeface="Times New Roman"/>
                <a:cs typeface="Times New Roman"/>
              </a:rPr>
              <a:t> «ХХ </a:t>
            </a:r>
            <a:r>
              <a:rPr lang="ru-RU" sz="800" dirty="0" err="1" smtClean="0">
                <a:solidFill>
                  <a:srgbClr val="000000"/>
                </a:solidFill>
                <a:latin typeface="Times New Roman"/>
                <a:ea typeface="Times New Roman"/>
                <a:cs typeface="Times New Roman"/>
              </a:rPr>
              <a:t>гасыр</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башыннан</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сәяхәт</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исеме</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астында</a:t>
            </a:r>
            <a:r>
              <a:rPr lang="ru-RU" sz="800" dirty="0" smtClean="0">
                <a:solidFill>
                  <a:srgbClr val="000000"/>
                </a:solidFill>
                <a:latin typeface="Times New Roman"/>
                <a:ea typeface="Times New Roman"/>
                <a:cs typeface="Times New Roman"/>
              </a:rPr>
              <a:t> 9В </a:t>
            </a:r>
            <a:r>
              <a:rPr lang="ru-RU" sz="800" dirty="0" err="1" smtClean="0">
                <a:solidFill>
                  <a:srgbClr val="000000"/>
                </a:solidFill>
                <a:latin typeface="Times New Roman"/>
                <a:ea typeface="Times New Roman"/>
                <a:cs typeface="Times New Roman"/>
              </a:rPr>
              <a:t>сыйныфында</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сыйныф</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сәгате</a:t>
            </a:r>
            <a:r>
              <a:rPr lang="ru-RU" sz="800" dirty="0" smtClean="0">
                <a:solidFill>
                  <a:srgbClr val="000000"/>
                </a:solidFill>
                <a:latin typeface="Times New Roman"/>
                <a:ea typeface="Times New Roman"/>
                <a:cs typeface="Times New Roman"/>
              </a:rPr>
              <a:t> </a:t>
            </a:r>
            <a:r>
              <a:rPr lang="ru-RU" sz="800" dirty="0" err="1" smtClean="0">
                <a:solidFill>
                  <a:srgbClr val="000000"/>
                </a:solidFill>
                <a:latin typeface="Times New Roman"/>
                <a:ea typeface="Times New Roman"/>
                <a:cs typeface="Times New Roman"/>
              </a:rPr>
              <a:t>үткәрелде</a:t>
            </a:r>
            <a:r>
              <a:rPr lang="ru-RU" sz="800" dirty="0" smtClean="0">
                <a:solidFill>
                  <a:srgbClr val="000000"/>
                </a:solidFill>
                <a:latin typeface="Times New Roman"/>
                <a:ea typeface="Times New Roman"/>
                <a:cs typeface="Times New Roman"/>
              </a:rPr>
              <a:t>.</a:t>
            </a:r>
            <a:endParaRPr lang="ru-RU" sz="800" dirty="0">
              <a:latin typeface="Calibri"/>
              <a:ea typeface="Times New Roman"/>
              <a:cs typeface="Times New Roman"/>
            </a:endParaRPr>
          </a:p>
          <a:p>
            <a:pPr marL="0" indent="0">
              <a:spcAft>
                <a:spcPts val="0"/>
              </a:spcAft>
              <a:buNone/>
            </a:pPr>
            <a:r>
              <a:rPr lang="ru-RU" sz="800" dirty="0" err="1" smtClean="0">
                <a:solidFill>
                  <a:srgbClr val="000000"/>
                </a:solidFill>
                <a:latin typeface="Times New Roman"/>
                <a:ea typeface="Times New Roman"/>
                <a:cs typeface="Times New Roman"/>
              </a:rPr>
              <a:t>Әлеге</a:t>
            </a:r>
            <a:r>
              <a:rPr lang="ru-RU" sz="800" dirty="0" smtClean="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чарада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Хәйрова</a:t>
            </a:r>
            <a:r>
              <a:rPr lang="ru-RU" sz="800" dirty="0">
                <a:solidFill>
                  <a:srgbClr val="000000"/>
                </a:solidFill>
                <a:latin typeface="Times New Roman"/>
                <a:ea typeface="Times New Roman"/>
                <a:cs typeface="Times New Roman"/>
              </a:rPr>
              <a:t> Р.Н. </a:t>
            </a:r>
            <a:r>
              <a:rPr lang="ru-RU" sz="800" dirty="0" err="1">
                <a:solidFill>
                  <a:srgbClr val="000000"/>
                </a:solidFill>
                <a:latin typeface="Times New Roman"/>
                <a:ea typeface="Times New Roman"/>
                <a:cs typeface="Times New Roman"/>
              </a:rPr>
              <a:t>китап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сөюче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укучыларны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язучының</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тормышы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иҗаты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белән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таныштырды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аның</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язмышы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мирасы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белән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бәйле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кызыклы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фактларны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ачыклады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Соңгы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вакытта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Ф.Әмирхан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турында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беренче</a:t>
            </a:r>
            <a:r>
              <a:rPr lang="ru-RU" sz="800" dirty="0">
                <a:solidFill>
                  <a:srgbClr val="000000"/>
                </a:solidFill>
                <a:latin typeface="Times New Roman"/>
                <a:ea typeface="Times New Roman"/>
                <a:cs typeface="Times New Roman"/>
              </a:rPr>
              <a:t> фантаст татар </a:t>
            </a:r>
            <a:r>
              <a:rPr lang="ru-RU" sz="800" dirty="0" err="1">
                <a:solidFill>
                  <a:srgbClr val="000000"/>
                </a:solidFill>
                <a:latin typeface="Times New Roman"/>
                <a:ea typeface="Times New Roman"/>
                <a:cs typeface="Times New Roman"/>
              </a:rPr>
              <a:t>язучысы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дип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сөйлиләр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Ул</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киләчәк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тормышны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төгәл</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күз</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алдына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китерә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белгән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Әйтерсең</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ул</a:t>
            </a:r>
            <a:r>
              <a:rPr lang="ru-RU" sz="800" dirty="0">
                <a:solidFill>
                  <a:srgbClr val="000000"/>
                </a:solidFill>
                <a:latin typeface="Times New Roman"/>
                <a:ea typeface="Times New Roman"/>
                <a:cs typeface="Times New Roman"/>
              </a:rPr>
              <a:t> 50 </a:t>
            </a:r>
            <a:r>
              <a:rPr lang="ru-RU" sz="800" dirty="0" err="1">
                <a:solidFill>
                  <a:srgbClr val="000000"/>
                </a:solidFill>
                <a:latin typeface="Times New Roman"/>
                <a:ea typeface="Times New Roman"/>
                <a:cs typeface="Times New Roman"/>
              </a:rPr>
              <a:t>нче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елларда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яшәгән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Бу</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сәләт</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мөгаен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чын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профессиональ</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язучыларда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гына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буладыр</a:t>
            </a:r>
            <a:r>
              <a:rPr lang="ru-RU" sz="800" dirty="0">
                <a:solidFill>
                  <a:srgbClr val="000000"/>
                </a:solidFill>
                <a:latin typeface="Times New Roman"/>
                <a:ea typeface="Times New Roman"/>
                <a:cs typeface="Times New Roman"/>
              </a:rPr>
              <a:t>. 1909 </a:t>
            </a:r>
            <a:r>
              <a:rPr lang="ru-RU" sz="800" dirty="0" err="1">
                <a:solidFill>
                  <a:srgbClr val="000000"/>
                </a:solidFill>
                <a:latin typeface="Times New Roman"/>
                <a:ea typeface="Times New Roman"/>
                <a:cs typeface="Times New Roman"/>
              </a:rPr>
              <a:t>елда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язылган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Фәтхулла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хәзрәт</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повестында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язучы</a:t>
            </a:r>
            <a:r>
              <a:rPr lang="ru-RU" sz="800" dirty="0">
                <a:solidFill>
                  <a:srgbClr val="000000"/>
                </a:solidFill>
                <a:latin typeface="Times New Roman"/>
                <a:ea typeface="Times New Roman"/>
                <a:cs typeface="Times New Roman"/>
              </a:rPr>
              <a:t> смартфон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видеоэлемтәне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беренче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булып</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тасвирлаган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Ф.Әмирханның</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Фәтхулла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хәзрәт</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повестеннан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өзекләр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укыдылар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фикерләр</a:t>
            </a:r>
            <a:r>
              <a:rPr lang="ru-RU" sz="800" dirty="0">
                <a:solidFill>
                  <a:srgbClr val="000000"/>
                </a:solidFill>
                <a:latin typeface="Times New Roman"/>
                <a:ea typeface="Times New Roman"/>
                <a:cs typeface="Times New Roman"/>
              </a:rPr>
              <a:t> </a:t>
            </a:r>
            <a:endParaRPr lang="ru-RU" sz="800" dirty="0" smtClean="0">
              <a:solidFill>
                <a:srgbClr val="000000"/>
              </a:solidFill>
              <a:latin typeface="Times New Roman"/>
              <a:ea typeface="Times New Roman"/>
              <a:cs typeface="Times New Roman"/>
            </a:endParaRPr>
          </a:p>
          <a:p>
            <a:pPr marL="0" indent="0">
              <a:spcAft>
                <a:spcPts val="0"/>
              </a:spcAft>
              <a:buNone/>
            </a:pPr>
            <a:endParaRPr lang="ru-RU" sz="800" dirty="0">
              <a:solidFill>
                <a:srgbClr val="000000"/>
              </a:solidFill>
              <a:latin typeface="Times New Roman"/>
              <a:ea typeface="Times New Roman"/>
              <a:cs typeface="Times New Roman"/>
            </a:endParaRPr>
          </a:p>
          <a:p>
            <a:pPr marL="0" indent="0">
              <a:spcAft>
                <a:spcPts val="0"/>
              </a:spcAft>
              <a:buNone/>
            </a:pPr>
            <a:r>
              <a:rPr lang="ru-RU" sz="800" b="1" dirty="0" smtClean="0">
                <a:solidFill>
                  <a:srgbClr val="000000"/>
                </a:solidFill>
                <a:latin typeface="Times New Roman"/>
                <a:ea typeface="Times New Roman"/>
                <a:cs typeface="Times New Roman"/>
              </a:rPr>
              <a:t>135 </a:t>
            </a:r>
            <a:r>
              <a:rPr lang="ru-RU" sz="800" b="1" dirty="0">
                <a:solidFill>
                  <a:srgbClr val="000000"/>
                </a:solidFill>
                <a:latin typeface="Times New Roman"/>
                <a:ea typeface="Times New Roman"/>
                <a:cs typeface="Times New Roman"/>
              </a:rPr>
              <a:t>лет со дня рождения классика татарской литературы </a:t>
            </a:r>
            <a:r>
              <a:rPr lang="ru-RU" sz="800" b="1" dirty="0" err="1">
                <a:solidFill>
                  <a:srgbClr val="000000"/>
                </a:solidFill>
                <a:latin typeface="Times New Roman"/>
                <a:ea typeface="Times New Roman"/>
                <a:cs typeface="Times New Roman"/>
              </a:rPr>
              <a:t>Фатиха</a:t>
            </a:r>
            <a:r>
              <a:rPr lang="ru-RU" sz="800" b="1" dirty="0">
                <a:solidFill>
                  <a:srgbClr val="000000"/>
                </a:solidFill>
                <a:latin typeface="Times New Roman"/>
                <a:ea typeface="Times New Roman"/>
                <a:cs typeface="Times New Roman"/>
              </a:rPr>
              <a:t> </a:t>
            </a:r>
            <a:r>
              <a:rPr lang="ru-RU" sz="800" b="1" dirty="0" err="1">
                <a:solidFill>
                  <a:srgbClr val="000000"/>
                </a:solidFill>
                <a:latin typeface="Times New Roman"/>
                <a:ea typeface="Times New Roman"/>
                <a:cs typeface="Times New Roman"/>
              </a:rPr>
              <a:t>Амирхана</a:t>
            </a:r>
            <a:r>
              <a:rPr lang="ru-RU" sz="800" b="1" dirty="0">
                <a:solidFill>
                  <a:srgbClr val="000000"/>
                </a:solidFill>
                <a:latin typeface="Times New Roman"/>
                <a:ea typeface="Times New Roman"/>
                <a:cs typeface="Times New Roman"/>
              </a:rPr>
              <a:t> (1886-1926).</a:t>
            </a:r>
            <a:endParaRPr lang="ru-RU" sz="800" b="1"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28 января 2021 года в 9В классе прошел классный час под названием «Путешествие с начала XX века», посвященный 135-летию классика татарской литературы, писателя, драматурга, журналиста и критика </a:t>
            </a:r>
            <a:r>
              <a:rPr lang="ru-RU" sz="800" dirty="0" err="1">
                <a:solidFill>
                  <a:srgbClr val="000000"/>
                </a:solidFill>
                <a:latin typeface="Times New Roman"/>
                <a:ea typeface="Times New Roman"/>
                <a:cs typeface="Times New Roman"/>
              </a:rPr>
              <a:t>Фатиха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Амирхана</a:t>
            </a:r>
            <a:r>
              <a:rPr lang="ru-RU" sz="800" dirty="0">
                <a:solidFill>
                  <a:srgbClr val="000000"/>
                </a:solidFill>
                <a:latin typeface="Times New Roman"/>
                <a:ea typeface="Times New Roman"/>
                <a:cs typeface="Times New Roman"/>
              </a:rPr>
              <a:t> (1886-1926).</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На мероприятии </a:t>
            </a:r>
            <a:r>
              <a:rPr lang="ru-RU" sz="800" dirty="0" err="1">
                <a:solidFill>
                  <a:srgbClr val="000000"/>
                </a:solidFill>
                <a:latin typeface="Times New Roman"/>
                <a:ea typeface="Times New Roman"/>
                <a:cs typeface="Times New Roman"/>
              </a:rPr>
              <a:t>Хайрова</a:t>
            </a:r>
            <a:r>
              <a:rPr lang="ru-RU" sz="800" dirty="0">
                <a:solidFill>
                  <a:srgbClr val="000000"/>
                </a:solidFill>
                <a:latin typeface="Times New Roman"/>
                <a:ea typeface="Times New Roman"/>
                <a:cs typeface="Times New Roman"/>
              </a:rPr>
              <a:t> Р. </a:t>
            </a:r>
            <a:r>
              <a:rPr lang="ru-RU" sz="800" dirty="0" err="1">
                <a:solidFill>
                  <a:srgbClr val="000000"/>
                </a:solidFill>
                <a:latin typeface="Times New Roman"/>
                <a:ea typeface="Times New Roman"/>
                <a:cs typeface="Times New Roman"/>
              </a:rPr>
              <a:t>Н.ознакомила</a:t>
            </a:r>
            <a:r>
              <a:rPr lang="ru-RU" sz="800" dirty="0">
                <a:solidFill>
                  <a:srgbClr val="000000"/>
                </a:solidFill>
                <a:latin typeface="Times New Roman"/>
                <a:ea typeface="Times New Roman"/>
                <a:cs typeface="Times New Roman"/>
              </a:rPr>
              <a:t> читателей с жизнью и творчеством писателя, выявила интересные факты, связанные с его судьбой и наследием. В последнее время о Ф. </a:t>
            </a:r>
            <a:r>
              <a:rPr lang="ru-RU" sz="800" dirty="0" err="1">
                <a:solidFill>
                  <a:srgbClr val="000000"/>
                </a:solidFill>
                <a:latin typeface="Times New Roman"/>
                <a:ea typeface="Times New Roman"/>
                <a:cs typeface="Times New Roman"/>
              </a:rPr>
              <a:t>Амирхане</a:t>
            </a:r>
            <a:r>
              <a:rPr lang="ru-RU" sz="800" dirty="0">
                <a:solidFill>
                  <a:srgbClr val="000000"/>
                </a:solidFill>
                <a:latin typeface="Times New Roman"/>
                <a:ea typeface="Times New Roman"/>
                <a:cs typeface="Times New Roman"/>
              </a:rPr>
              <a:t> говорят как о первом татарском писателе-фантасте. Он умел очень точно представлять дальнейшую жизнь. Как будто он жил в 50-е годы. Эта способность, пожалуй, есть только у настоящих профессиональных писателей. В повести «</a:t>
            </a:r>
            <a:r>
              <a:rPr lang="ru-RU" sz="800" dirty="0" err="1">
                <a:solidFill>
                  <a:srgbClr val="000000"/>
                </a:solidFill>
                <a:latin typeface="Times New Roman"/>
                <a:ea typeface="Times New Roman"/>
                <a:cs typeface="Times New Roman"/>
              </a:rPr>
              <a:t>Фатхулла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хазрат</a:t>
            </a:r>
            <a:r>
              <a:rPr lang="ru-RU" sz="800" dirty="0">
                <a:solidFill>
                  <a:srgbClr val="000000"/>
                </a:solidFill>
                <a:latin typeface="Times New Roman"/>
                <a:ea typeface="Times New Roman"/>
                <a:cs typeface="Times New Roman"/>
              </a:rPr>
              <a:t>», написанной в 1909 году, писатель первым описал смартфон и видеосвязь. Учащиеся прочитали отрывки из повести Ф. </a:t>
            </a:r>
            <a:r>
              <a:rPr lang="ru-RU" sz="800" dirty="0" err="1">
                <a:solidFill>
                  <a:srgbClr val="000000"/>
                </a:solidFill>
                <a:latin typeface="Times New Roman"/>
                <a:ea typeface="Times New Roman"/>
                <a:cs typeface="Times New Roman"/>
              </a:rPr>
              <a:t>Амирхана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Фатхулла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хазрат</a:t>
            </a:r>
            <a:r>
              <a:rPr lang="ru-RU" sz="800" dirty="0">
                <a:solidFill>
                  <a:srgbClr val="000000"/>
                </a:solidFill>
                <a:latin typeface="Times New Roman"/>
                <a:ea typeface="Times New Roman"/>
                <a:cs typeface="Times New Roman"/>
              </a:rPr>
              <a:t>» и обменялись мнениями. </a:t>
            </a:r>
            <a:endParaRPr lang="ru-RU" sz="800" dirty="0">
              <a:latin typeface="Calibri"/>
              <a:ea typeface="Calibri"/>
              <a:cs typeface="Times New Roman"/>
            </a:endParaRPr>
          </a:p>
          <a:p>
            <a:endParaRPr lang="ru-RU" sz="800" dirty="0"/>
          </a:p>
        </p:txBody>
      </p:sp>
      <p:sp>
        <p:nvSpPr>
          <p:cNvPr id="5" name="Номер слайда 4"/>
          <p:cNvSpPr>
            <a:spLocks noGrp="1"/>
          </p:cNvSpPr>
          <p:nvPr>
            <p:ph type="sldNum" sz="quarter" idx="12"/>
          </p:nvPr>
        </p:nvSpPr>
        <p:spPr/>
        <p:txBody>
          <a:bodyPr/>
          <a:lstStyle/>
          <a:p>
            <a:fld id="{B19B0651-EE4F-4900-A07F-96A6BFA9D0F0}" type="slidenum">
              <a:rPr lang="ru-RU" smtClean="0"/>
              <a:t>11</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20210128-WA0004.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203598"/>
            <a:ext cx="3740400" cy="3027600"/>
          </a:xfrm>
          <a:prstGeom prst="rect">
            <a:avLst/>
          </a:prstGeom>
          <a:noFill/>
          <a:ln>
            <a:noFill/>
          </a:ln>
        </p:spPr>
      </p:pic>
    </p:spTree>
    <p:extLst>
      <p:ext uri="{BB962C8B-B14F-4D97-AF65-F5344CB8AC3E}">
        <p14:creationId xmlns:p14="http://schemas.microsoft.com/office/powerpoint/2010/main" val="3522875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Autofit/>
          </a:bodyPr>
          <a:lstStyle/>
          <a:p>
            <a:pPr marL="342900" lvl="0" indent="-342900" fontAlgn="base">
              <a:lnSpc>
                <a:spcPct val="115000"/>
              </a:lnSpc>
              <a:spcBef>
                <a:spcPct val="20000"/>
              </a:spcBef>
            </a:pPr>
            <a:r>
              <a:rPr lang="ru-RU" sz="1600" dirty="0" smtClean="0">
                <a:solidFill>
                  <a:srgbClr val="009900"/>
                </a:solidFill>
                <a:latin typeface="Times New Roman"/>
                <a:ea typeface="Times New Roman"/>
                <a:cs typeface="Times New Roman"/>
              </a:rPr>
              <a:t/>
            </a:r>
            <a:br>
              <a:rPr lang="ru-RU" sz="1600" dirty="0" smtClean="0">
                <a:solidFill>
                  <a:srgbClr val="009900"/>
                </a:solidFill>
                <a:latin typeface="Times New Roman"/>
                <a:ea typeface="Times New Roman"/>
                <a:cs typeface="Times New Roman"/>
              </a:rPr>
            </a:br>
            <a:r>
              <a:rPr lang="ru-RU" sz="1600" dirty="0">
                <a:solidFill>
                  <a:srgbClr val="009900"/>
                </a:solidFill>
                <a:latin typeface="Times New Roman"/>
                <a:ea typeface="Times New Roman"/>
                <a:cs typeface="Times New Roman"/>
              </a:rPr>
              <a:t/>
            </a:r>
            <a:br>
              <a:rPr lang="ru-RU" sz="1600" dirty="0">
                <a:solidFill>
                  <a:srgbClr val="009900"/>
                </a:solidFill>
                <a:latin typeface="Times New Roman"/>
                <a:ea typeface="Times New Roman"/>
                <a:cs typeface="Times New Roman"/>
              </a:rPr>
            </a:br>
            <a:r>
              <a:rPr lang="ru-RU" sz="1600" dirty="0" smtClean="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Татарча</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яз</a:t>
            </a:r>
            <a:r>
              <a:rPr lang="ru-RU" sz="1600" dirty="0">
                <a:solidFill>
                  <a:srgbClr val="009900"/>
                </a:solidFill>
                <a:latin typeface="Times New Roman"/>
                <a:ea typeface="Times New Roman"/>
                <a:cs typeface="Times New Roman"/>
              </a:rPr>
              <a:t>!”</a:t>
            </a:r>
            <a:r>
              <a:rPr lang="tt-RU" sz="1600" dirty="0" smtClean="0">
                <a:solidFill>
                  <a:srgbClr val="009900"/>
                </a:solidFill>
                <a:latin typeface="Times New Roman"/>
                <a:ea typeface="Times New Roman"/>
                <a:cs typeface="Times New Roman"/>
              </a:rPr>
              <a:t>акциясе ./ </a:t>
            </a:r>
            <a:r>
              <a:rPr lang="ru-RU" sz="1600" dirty="0" smtClean="0">
                <a:solidFill>
                  <a:srgbClr val="009900"/>
                </a:solidFill>
                <a:latin typeface="Times New Roman"/>
                <a:ea typeface="Times New Roman"/>
                <a:cs typeface="Times New Roman"/>
              </a:rPr>
              <a:t>Конкурс </a:t>
            </a:r>
            <a:r>
              <a:rPr lang="ru-RU" sz="1600" dirty="0">
                <a:solidFill>
                  <a:srgbClr val="009900"/>
                </a:solidFill>
                <a:latin typeface="Times New Roman"/>
                <a:ea typeface="Times New Roman"/>
                <a:cs typeface="Times New Roman"/>
              </a:rPr>
              <a:t>по чистописанию </a:t>
            </a:r>
            <a:r>
              <a:rPr lang="ru-RU" sz="1600" dirty="0" smtClean="0">
                <a:solidFill>
                  <a:srgbClr val="009900"/>
                </a:solidFill>
                <a:latin typeface="Times New Roman"/>
                <a:ea typeface="Times New Roman"/>
                <a:cs typeface="Times New Roman"/>
              </a:rPr>
              <a:t/>
            </a:r>
            <a:br>
              <a:rPr lang="ru-RU" sz="1600" dirty="0" smtClean="0">
                <a:solidFill>
                  <a:srgbClr val="009900"/>
                </a:solidFill>
                <a:latin typeface="Times New Roman"/>
                <a:ea typeface="Times New Roman"/>
                <a:cs typeface="Times New Roman"/>
              </a:rPr>
            </a:br>
            <a:r>
              <a:rPr lang="ru-RU" sz="1600" dirty="0" smtClean="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Татарча</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яз</a:t>
            </a:r>
            <a:r>
              <a:rPr lang="ru-RU" sz="1600" dirty="0">
                <a:solidFill>
                  <a:srgbClr val="009900"/>
                </a:solidFill>
                <a:latin typeface="Times New Roman"/>
                <a:ea typeface="Times New Roman"/>
                <a:cs typeface="Times New Roman"/>
              </a:rPr>
              <a:t>!»</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a:xfrm>
            <a:off x="4648200" y="1200150"/>
            <a:ext cx="4038600" cy="3531839"/>
          </a:xfrm>
        </p:spPr>
        <p:txBody>
          <a:bodyPr>
            <a:noAutofit/>
          </a:bodyPr>
          <a:lstStyle/>
          <a:p>
            <a:pPr marL="0" indent="0" fontAlgn="base">
              <a:spcAft>
                <a:spcPts val="0"/>
              </a:spcAft>
              <a:buNone/>
            </a:pPr>
            <a:r>
              <a:rPr lang="ru-RU" sz="800" b="1" dirty="0" err="1" smtClean="0">
                <a:solidFill>
                  <a:srgbClr val="000000"/>
                </a:solidFill>
                <a:latin typeface="Times New Roman"/>
                <a:ea typeface="Times New Roman"/>
                <a:cs typeface="Times New Roman"/>
              </a:rPr>
              <a:t>Татарча</a:t>
            </a:r>
            <a:r>
              <a:rPr lang="ru-RU" sz="800" b="1" dirty="0" smtClean="0">
                <a:solidFill>
                  <a:srgbClr val="000000"/>
                </a:solidFill>
                <a:latin typeface="Times New Roman"/>
                <a:ea typeface="Times New Roman"/>
                <a:cs typeface="Times New Roman"/>
              </a:rPr>
              <a:t> </a:t>
            </a:r>
            <a:r>
              <a:rPr lang="ru-RU" sz="800" b="1" dirty="0" err="1" smtClean="0">
                <a:solidFill>
                  <a:srgbClr val="000000"/>
                </a:solidFill>
                <a:latin typeface="Times New Roman"/>
                <a:ea typeface="Times New Roman"/>
                <a:cs typeface="Times New Roman"/>
              </a:rPr>
              <a:t>яз</a:t>
            </a:r>
            <a:r>
              <a:rPr lang="ru-RU" sz="800" b="1" dirty="0" smtClean="0">
                <a:solidFill>
                  <a:srgbClr val="000000"/>
                </a:solidFill>
                <a:latin typeface="Times New Roman"/>
                <a:ea typeface="Times New Roman"/>
                <a:cs typeface="Times New Roman"/>
              </a:rPr>
              <a:t>!”</a:t>
            </a:r>
            <a:r>
              <a:rPr lang="tt-RU" sz="800" b="1" dirty="0" smtClean="0">
                <a:solidFill>
                  <a:srgbClr val="000000"/>
                </a:solidFill>
                <a:latin typeface="Times New Roman"/>
                <a:ea typeface="Times New Roman"/>
                <a:cs typeface="Times New Roman"/>
              </a:rPr>
              <a:t>акциясе</a:t>
            </a:r>
            <a:endParaRPr lang="ru-RU" sz="800" b="1" dirty="0" smtClean="0">
              <a:latin typeface="Calibri"/>
              <a:ea typeface="Calibri"/>
              <a:cs typeface="Times New Roman"/>
            </a:endParaRPr>
          </a:p>
          <a:p>
            <a:pPr marL="0" indent="0">
              <a:spcAft>
                <a:spcPts val="0"/>
              </a:spcAft>
              <a:buNone/>
            </a:pPr>
            <a:r>
              <a:rPr lang="ru-RU" sz="800" dirty="0" smtClean="0">
                <a:solidFill>
                  <a:srgbClr val="000000"/>
                </a:solidFill>
                <a:latin typeface="Times New Roman"/>
                <a:ea typeface="Times New Roman"/>
                <a:cs typeface="Times New Roman"/>
              </a:rPr>
              <a:t>29 </a:t>
            </a:r>
            <a:r>
              <a:rPr lang="ru-RU" sz="800" dirty="0" err="1">
                <a:solidFill>
                  <a:srgbClr val="000000"/>
                </a:solidFill>
                <a:latin typeface="Times New Roman"/>
                <a:ea typeface="Times New Roman"/>
                <a:cs typeface="Times New Roman"/>
              </a:rPr>
              <a:t>гыйнвар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көнне</a:t>
            </a:r>
            <a:r>
              <a:rPr lang="ru-RU" sz="800" dirty="0">
                <a:solidFill>
                  <a:srgbClr val="000000"/>
                </a:solidFill>
                <a:latin typeface="Times New Roman"/>
                <a:ea typeface="Times New Roman"/>
                <a:cs typeface="Times New Roman"/>
              </a:rPr>
              <a:t> 5-9 </a:t>
            </a:r>
            <a:r>
              <a:rPr lang="ru-RU" sz="800" dirty="0" err="1">
                <a:solidFill>
                  <a:srgbClr val="000000"/>
                </a:solidFill>
                <a:latin typeface="Times New Roman"/>
                <a:ea typeface="Times New Roman"/>
                <a:cs typeface="Times New Roman"/>
              </a:rPr>
              <a:t>сыйныф</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арасында</a:t>
            </a:r>
            <a:r>
              <a:rPr lang="ru-RU" sz="800" dirty="0">
                <a:solidFill>
                  <a:srgbClr val="000000"/>
                </a:solidFill>
                <a:latin typeface="Times New Roman"/>
                <a:ea typeface="Times New Roman"/>
                <a:cs typeface="Times New Roman"/>
              </a:rPr>
              <a:t> “ </a:t>
            </a:r>
            <a:r>
              <a:rPr lang="ru-RU" sz="800" dirty="0" err="1">
                <a:solidFill>
                  <a:srgbClr val="000000"/>
                </a:solidFill>
                <a:latin typeface="Times New Roman"/>
                <a:ea typeface="Times New Roman"/>
                <a:cs typeface="Times New Roman"/>
              </a:rPr>
              <a:t>Татарча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исемле</a:t>
            </a:r>
            <a:r>
              <a:rPr lang="ru-RU" sz="800" dirty="0">
                <a:solidFill>
                  <a:srgbClr val="000000"/>
                </a:solidFill>
                <a:latin typeface="Times New Roman"/>
                <a:ea typeface="Times New Roman"/>
                <a:cs typeface="Times New Roman"/>
              </a:rPr>
              <a:t> баш </a:t>
            </a:r>
            <a:r>
              <a:rPr lang="ru-RU" sz="800" dirty="0" err="1">
                <a:solidFill>
                  <a:srgbClr val="000000"/>
                </a:solidFill>
                <a:latin typeface="Times New Roman"/>
                <a:ea typeface="Times New Roman"/>
                <a:cs typeface="Times New Roman"/>
              </a:rPr>
              <a:t>астында</a:t>
            </a:r>
            <a:r>
              <a:rPr lang="ru-RU" sz="800" dirty="0">
                <a:solidFill>
                  <a:srgbClr val="000000"/>
                </a:solidFill>
                <a:latin typeface="Times New Roman"/>
                <a:ea typeface="Times New Roman"/>
                <a:cs typeface="Times New Roman"/>
              </a:rPr>
              <a:t> акция </a:t>
            </a:r>
            <a:r>
              <a:rPr lang="ru-RU" sz="800" dirty="0" err="1">
                <a:solidFill>
                  <a:srgbClr val="000000"/>
                </a:solidFill>
                <a:latin typeface="Times New Roman"/>
                <a:ea typeface="Times New Roman"/>
                <a:cs typeface="Times New Roman"/>
              </a:rPr>
              <a:t>үтте</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dirty="0" err="1">
                <a:solidFill>
                  <a:srgbClr val="000000"/>
                </a:solidFill>
                <a:latin typeface="Times New Roman"/>
                <a:ea typeface="Times New Roman"/>
                <a:cs typeface="Times New Roman"/>
              </a:rPr>
              <a:t>Акциянең</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максаты</a:t>
            </a:r>
            <a:r>
              <a:rPr lang="ru-RU" sz="800" dirty="0">
                <a:solidFill>
                  <a:srgbClr val="000000"/>
                </a:solidFill>
                <a:latin typeface="Times New Roman"/>
                <a:ea typeface="Times New Roman"/>
                <a:cs typeface="Times New Roman"/>
              </a:rPr>
              <a:t> – татар </a:t>
            </a:r>
            <a:r>
              <a:rPr lang="ru-RU" sz="800" dirty="0" err="1">
                <a:solidFill>
                  <a:srgbClr val="000000"/>
                </a:solidFill>
                <a:latin typeface="Times New Roman"/>
                <a:ea typeface="Times New Roman"/>
                <a:cs typeface="Times New Roman"/>
              </a:rPr>
              <a:t>теленә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кызыксынуны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арттыру</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әдәби</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телдә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дөрес</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сөйләм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дөрес</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язу</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күнекмәләрен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үстерү</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орфографик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грамматик </a:t>
            </a:r>
            <a:r>
              <a:rPr lang="ru-RU" sz="800" dirty="0" err="1">
                <a:solidFill>
                  <a:srgbClr val="000000"/>
                </a:solidFill>
                <a:latin typeface="Times New Roman"/>
                <a:ea typeface="Times New Roman"/>
                <a:cs typeface="Times New Roman"/>
              </a:rPr>
              <a:t>хаталар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ясамыйча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язу</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теләге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уяту</a:t>
            </a:r>
            <a:endParaRPr lang="ru-RU" sz="800" dirty="0">
              <a:latin typeface="Calibri"/>
              <a:ea typeface="Calibri"/>
              <a:cs typeface="Times New Roman"/>
            </a:endParaRPr>
          </a:p>
          <a:p>
            <a:pPr marL="0" indent="0" fontAlgn="base">
              <a:spcAft>
                <a:spcPts val="0"/>
              </a:spcAft>
              <a:buNone/>
            </a:pPr>
            <a:r>
              <a:rPr lang="ru-RU" sz="800" dirty="0" err="1">
                <a:solidFill>
                  <a:srgbClr val="000000"/>
                </a:solidFill>
                <a:latin typeface="Times New Roman"/>
                <a:ea typeface="Times New Roman"/>
                <a:cs typeface="Times New Roman"/>
              </a:rPr>
              <a:t>Бурычлары</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татар </a:t>
            </a:r>
            <a:r>
              <a:rPr lang="ru-RU" sz="800" dirty="0" err="1">
                <a:solidFill>
                  <a:srgbClr val="000000"/>
                </a:solidFill>
                <a:latin typeface="Times New Roman"/>
                <a:ea typeface="Times New Roman"/>
                <a:cs typeface="Times New Roman"/>
              </a:rPr>
              <a:t>телен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яхшырак</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өйрәнү</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теләге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уяту</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кызыксындыру</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мотивация </a:t>
            </a:r>
            <a:r>
              <a:rPr lang="ru-RU" sz="800" dirty="0" err="1">
                <a:solidFill>
                  <a:srgbClr val="000000"/>
                </a:solidFill>
                <a:latin typeface="Times New Roman"/>
                <a:ea typeface="Times New Roman"/>
                <a:cs typeface="Times New Roman"/>
              </a:rPr>
              <a:t>булдыру</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арасыннан</a:t>
            </a:r>
            <a:r>
              <a:rPr lang="ru-RU" sz="800" dirty="0">
                <a:solidFill>
                  <a:srgbClr val="000000"/>
                </a:solidFill>
                <a:latin typeface="Times New Roman"/>
                <a:ea typeface="Times New Roman"/>
                <a:cs typeface="Times New Roman"/>
              </a:rPr>
              <a:t> татар </a:t>
            </a:r>
            <a:r>
              <a:rPr lang="ru-RU" sz="800" dirty="0" err="1">
                <a:solidFill>
                  <a:srgbClr val="000000"/>
                </a:solidFill>
                <a:latin typeface="Times New Roman"/>
                <a:ea typeface="Times New Roman"/>
                <a:cs typeface="Times New Roman"/>
              </a:rPr>
              <a:t>орфографиясен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пунктуациясен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иң</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яхшы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белүчеләрне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ачыклау</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язуда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еш</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күзәтелә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торган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хаталарны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билгеләү</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мөстәкыйль</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рәвештә</a:t>
            </a:r>
            <a:r>
              <a:rPr lang="ru-RU" sz="800" dirty="0">
                <a:solidFill>
                  <a:srgbClr val="000000"/>
                </a:solidFill>
                <a:latin typeface="Times New Roman"/>
                <a:ea typeface="Times New Roman"/>
                <a:cs typeface="Times New Roman"/>
              </a:rPr>
              <a:t> татар </a:t>
            </a:r>
            <a:r>
              <a:rPr lang="ru-RU" sz="800" dirty="0" err="1">
                <a:solidFill>
                  <a:srgbClr val="000000"/>
                </a:solidFill>
                <a:latin typeface="Times New Roman"/>
                <a:ea typeface="Times New Roman"/>
                <a:cs typeface="Times New Roman"/>
              </a:rPr>
              <a:t>телен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өйрәнүгә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дөрес</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язу</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күнекмәләрен</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үстерүгә</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этәргеч</a:t>
            </a:r>
            <a:r>
              <a:rPr lang="ru-RU" sz="800" dirty="0">
                <a:solidFill>
                  <a:srgbClr val="000000"/>
                </a:solidFill>
                <a:latin typeface="Times New Roman"/>
                <a:ea typeface="Times New Roman"/>
                <a:cs typeface="Times New Roman"/>
              </a:rPr>
              <a:t>, стимул </a:t>
            </a:r>
            <a:r>
              <a:rPr lang="ru-RU" sz="800" dirty="0" err="1">
                <a:solidFill>
                  <a:srgbClr val="000000"/>
                </a:solidFill>
                <a:latin typeface="Times New Roman"/>
                <a:ea typeface="Times New Roman"/>
                <a:cs typeface="Times New Roman"/>
              </a:rPr>
              <a:t>бирү</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b="1" dirty="0" smtClean="0">
                <a:solidFill>
                  <a:srgbClr val="000000"/>
                </a:solidFill>
                <a:latin typeface="Times New Roman"/>
                <a:ea typeface="Times New Roman"/>
                <a:cs typeface="Times New Roman"/>
              </a:rPr>
              <a:t>Конкурс </a:t>
            </a:r>
            <a:r>
              <a:rPr lang="ru-RU" sz="800" b="1" dirty="0">
                <a:solidFill>
                  <a:srgbClr val="000000"/>
                </a:solidFill>
                <a:latin typeface="Times New Roman"/>
                <a:ea typeface="Times New Roman"/>
                <a:cs typeface="Times New Roman"/>
              </a:rPr>
              <a:t>по чистописанию « </a:t>
            </a:r>
            <a:r>
              <a:rPr lang="ru-RU" sz="800" b="1" dirty="0" err="1">
                <a:solidFill>
                  <a:srgbClr val="000000"/>
                </a:solidFill>
                <a:latin typeface="Times New Roman"/>
                <a:ea typeface="Times New Roman"/>
                <a:cs typeface="Times New Roman"/>
              </a:rPr>
              <a:t>Татарча</a:t>
            </a:r>
            <a:r>
              <a:rPr lang="ru-RU" sz="800" b="1" dirty="0">
                <a:solidFill>
                  <a:srgbClr val="000000"/>
                </a:solidFill>
                <a:latin typeface="Times New Roman"/>
                <a:ea typeface="Times New Roman"/>
                <a:cs typeface="Times New Roman"/>
              </a:rPr>
              <a:t> </a:t>
            </a:r>
            <a:r>
              <a:rPr lang="ru-RU" sz="800" b="1" dirty="0" err="1">
                <a:solidFill>
                  <a:srgbClr val="000000"/>
                </a:solidFill>
                <a:latin typeface="Times New Roman"/>
                <a:ea typeface="Times New Roman"/>
                <a:cs typeface="Times New Roman"/>
              </a:rPr>
              <a:t>яз</a:t>
            </a:r>
            <a:r>
              <a:rPr lang="ru-RU" sz="800" b="1" dirty="0">
                <a:solidFill>
                  <a:srgbClr val="000000"/>
                </a:solidFill>
                <a:latin typeface="Times New Roman"/>
                <a:ea typeface="Times New Roman"/>
                <a:cs typeface="Times New Roman"/>
              </a:rPr>
              <a:t>!»</a:t>
            </a:r>
            <a:endParaRPr lang="ru-RU" sz="800" b="1"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29 января среди учащихся 5-9 классов проведён конкурс по чистописанию под названием  «</a:t>
            </a:r>
            <a:r>
              <a:rPr lang="ru-RU" sz="800" dirty="0" err="1">
                <a:solidFill>
                  <a:srgbClr val="000000"/>
                </a:solidFill>
                <a:latin typeface="Times New Roman"/>
                <a:ea typeface="Times New Roman"/>
                <a:cs typeface="Times New Roman"/>
              </a:rPr>
              <a:t>Татарча</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яз</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Цель акции-повышение интереса к татарскому языку, развитие навыков правильной речи и правописания на литературном языке, пробуждение желания писать без орфографических и грамматических ошибок</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Задачи:</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стимулирование и мотивация к лучшему изучению татарского языка;</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выявление среди учащихся лучших знатоков татарской орфографии и пунктуации;</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выявление наиболее часто встречающихся ошибок в написании;</a:t>
            </a:r>
            <a:endParaRPr lang="ru-RU" sz="800" dirty="0">
              <a:latin typeface="Calibri"/>
              <a:ea typeface="Calibri"/>
              <a:cs typeface="Times New Roman"/>
            </a:endParaRPr>
          </a:p>
          <a:p>
            <a:pPr marL="0" indent="0" fontAlgn="base">
              <a:spcAft>
                <a:spcPts val="0"/>
              </a:spcAft>
              <a:buNone/>
            </a:pPr>
            <a:r>
              <a:rPr lang="ru-RU" sz="800" dirty="0">
                <a:solidFill>
                  <a:srgbClr val="000000"/>
                </a:solidFill>
                <a:latin typeface="Times New Roman"/>
                <a:ea typeface="Times New Roman"/>
                <a:cs typeface="Times New Roman"/>
              </a:rPr>
              <a:t>- стимулирование самостоятельного изучения татарского языка, развитие навыков правильного письма.</a:t>
            </a:r>
            <a:endParaRPr lang="ru-RU" sz="800" dirty="0">
              <a:latin typeface="Calibri"/>
              <a:ea typeface="Calibri"/>
              <a:cs typeface="Times New Roman"/>
            </a:endParaRPr>
          </a:p>
          <a:p>
            <a:endParaRPr lang="ru-RU" sz="800" dirty="0"/>
          </a:p>
        </p:txBody>
      </p:sp>
      <p:sp>
        <p:nvSpPr>
          <p:cNvPr id="5" name="Номер слайда 4"/>
          <p:cNvSpPr>
            <a:spLocks noGrp="1"/>
          </p:cNvSpPr>
          <p:nvPr>
            <p:ph type="sldNum" sz="quarter" idx="12"/>
          </p:nvPr>
        </p:nvSpPr>
        <p:spPr/>
        <p:txBody>
          <a:bodyPr/>
          <a:lstStyle/>
          <a:p>
            <a:fld id="{B19B0651-EE4F-4900-A07F-96A6BFA9D0F0}" type="slidenum">
              <a:rPr lang="ru-RU" smtClean="0"/>
              <a:t>12</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_9324-29-01-21-11-31(2).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275606"/>
            <a:ext cx="3740400" cy="3027600"/>
          </a:xfrm>
          <a:prstGeom prst="rect">
            <a:avLst/>
          </a:prstGeom>
          <a:noFill/>
          <a:ln>
            <a:noFill/>
          </a:ln>
        </p:spPr>
      </p:pic>
    </p:spTree>
    <p:extLst>
      <p:ext uri="{BB962C8B-B14F-4D97-AF65-F5344CB8AC3E}">
        <p14:creationId xmlns:p14="http://schemas.microsoft.com/office/powerpoint/2010/main" val="806271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fontAlgn="base">
              <a:lnSpc>
                <a:spcPct val="115000"/>
              </a:lnSpc>
              <a:spcBef>
                <a:spcPct val="20000"/>
              </a:spcBef>
            </a:pPr>
            <a:r>
              <a:rPr lang="ru-RU" sz="900" dirty="0" smtClean="0">
                <a:solidFill>
                  <a:srgbClr val="000000"/>
                </a:solidFill>
                <a:latin typeface="Times New Roman"/>
                <a:ea typeface="Times New Roman"/>
                <a:cs typeface="Times New Roman"/>
              </a:rPr>
              <a:t/>
            </a:r>
            <a:br>
              <a:rPr lang="ru-RU" sz="900" dirty="0" smtClean="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Викторина </a:t>
            </a:r>
            <a:r>
              <a:rPr lang="ru-RU" sz="1800" dirty="0">
                <a:solidFill>
                  <a:srgbClr val="009900"/>
                </a:solidFill>
                <a:latin typeface="Times New Roman"/>
                <a:ea typeface="Times New Roman"/>
                <a:cs typeface="Times New Roman"/>
              </a:rPr>
              <a:t>«И </a:t>
            </a:r>
            <a:r>
              <a:rPr lang="ru-RU" sz="1800" dirty="0" err="1">
                <a:solidFill>
                  <a:srgbClr val="009900"/>
                </a:solidFill>
                <a:latin typeface="Times New Roman"/>
                <a:ea typeface="Times New Roman"/>
                <a:cs typeface="Times New Roman"/>
              </a:rPr>
              <a:t>туган</a:t>
            </a:r>
            <a:r>
              <a:rPr lang="ru-RU" sz="1800" dirty="0">
                <a:solidFill>
                  <a:srgbClr val="009900"/>
                </a:solidFill>
                <a:latin typeface="Times New Roman"/>
                <a:ea typeface="Times New Roman"/>
                <a:cs typeface="Times New Roman"/>
              </a:rPr>
              <a:t> тел, и </a:t>
            </a:r>
            <a:r>
              <a:rPr lang="ru-RU" sz="1800" dirty="0" err="1">
                <a:solidFill>
                  <a:srgbClr val="009900"/>
                </a:solidFill>
                <a:latin typeface="Times New Roman"/>
                <a:ea typeface="Times New Roman"/>
                <a:cs typeface="Times New Roman"/>
              </a:rPr>
              <a:t>иң</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матур</a:t>
            </a:r>
            <a:r>
              <a:rPr lang="ru-RU" sz="1800" dirty="0">
                <a:solidFill>
                  <a:srgbClr val="009900"/>
                </a:solidFill>
                <a:latin typeface="Times New Roman"/>
                <a:ea typeface="Times New Roman"/>
                <a:cs typeface="Times New Roman"/>
              </a:rPr>
              <a:t> тел</a:t>
            </a:r>
            <a:r>
              <a:rPr lang="ru-RU" sz="1800" dirty="0" smtClean="0">
                <a:solidFill>
                  <a:srgbClr val="009900"/>
                </a:solidFill>
                <a:latin typeface="Times New Roman"/>
                <a:ea typeface="Times New Roman"/>
                <a:cs typeface="Times New Roman"/>
              </a:rPr>
              <a:t>».</a:t>
            </a:r>
            <a:r>
              <a:rPr lang="ru-RU" sz="1800" dirty="0">
                <a:solidFill>
                  <a:srgbClr val="009900"/>
                </a:solidFill>
                <a:latin typeface="Times New Roman"/>
                <a:ea typeface="Times New Roman"/>
                <a:cs typeface="Times New Roman"/>
              </a:rPr>
              <a:t> </a:t>
            </a:r>
            <a:r>
              <a:rPr lang="ru-RU" sz="1800" dirty="0" smtClean="0">
                <a:solidFill>
                  <a:srgbClr val="009900"/>
                </a:solidFill>
                <a:latin typeface="Times New Roman"/>
                <a:ea typeface="Times New Roman"/>
                <a:cs typeface="Times New Roman"/>
              </a:rPr>
              <a:t> / Викторина </a:t>
            </a:r>
            <a:br>
              <a:rPr lang="ru-RU" sz="1800" dirty="0" smtClean="0">
                <a:solidFill>
                  <a:srgbClr val="0099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«О </a:t>
            </a:r>
            <a:r>
              <a:rPr lang="ru-RU" sz="1800" dirty="0">
                <a:solidFill>
                  <a:srgbClr val="009900"/>
                </a:solidFill>
                <a:latin typeface="Times New Roman"/>
                <a:ea typeface="Times New Roman"/>
                <a:cs typeface="Times New Roman"/>
              </a:rPr>
              <a:t>родной язык, о самый прекрасный </a:t>
            </a:r>
            <a:r>
              <a:rPr lang="ru-RU" sz="1800" dirty="0" smtClean="0">
                <a:solidFill>
                  <a:srgbClr val="009900"/>
                </a:solidFill>
                <a:latin typeface="Times New Roman"/>
                <a:ea typeface="Times New Roman"/>
                <a:cs typeface="Times New Roman"/>
              </a:rPr>
              <a:t>язык».</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Times New Roman"/>
                <a:ea typeface="Times New Roman"/>
                <a:cs typeface="Times New Roman"/>
              </a:rPr>
              <a:t/>
            </a:r>
            <a:br>
              <a:rPr lang="ru-RU" sz="1800" dirty="0">
                <a:solidFill>
                  <a:srgbClr val="009900"/>
                </a:solidFill>
                <a:latin typeface="Times New Roman"/>
                <a:ea typeface="Times New Roman"/>
                <a:cs typeface="Times New Roman"/>
              </a:rPr>
            </a:br>
            <a:endParaRPr lang="ru-RU" sz="1800" dirty="0">
              <a:solidFill>
                <a:srgbClr val="009900"/>
              </a:solidFill>
            </a:endParaRPr>
          </a:p>
        </p:txBody>
      </p:sp>
      <p:sp>
        <p:nvSpPr>
          <p:cNvPr id="4" name="Объект 3"/>
          <p:cNvSpPr>
            <a:spLocks noGrp="1"/>
          </p:cNvSpPr>
          <p:nvPr>
            <p:ph sz="half" idx="2"/>
          </p:nvPr>
        </p:nvSpPr>
        <p:spPr/>
        <p:txBody>
          <a:bodyPr>
            <a:normAutofit fontScale="32500" lnSpcReduction="20000"/>
          </a:bodyPr>
          <a:lstStyle/>
          <a:p>
            <a:pPr marL="0" indent="0" fontAlgn="base">
              <a:lnSpc>
                <a:spcPct val="115000"/>
              </a:lnSpc>
              <a:spcAft>
                <a:spcPts val="0"/>
              </a:spcAft>
              <a:buNone/>
            </a:pPr>
            <a:r>
              <a:rPr lang="ru-RU" b="1" dirty="0" smtClean="0">
                <a:solidFill>
                  <a:srgbClr val="000000"/>
                </a:solidFill>
                <a:latin typeface="Times New Roman"/>
                <a:ea typeface="Times New Roman"/>
                <a:cs typeface="Times New Roman"/>
              </a:rPr>
              <a:t>Викторина «И </a:t>
            </a:r>
            <a:r>
              <a:rPr lang="ru-RU" b="1" dirty="0" err="1">
                <a:solidFill>
                  <a:srgbClr val="000000"/>
                </a:solidFill>
                <a:latin typeface="Times New Roman"/>
                <a:ea typeface="Times New Roman"/>
                <a:cs typeface="Times New Roman"/>
              </a:rPr>
              <a:t>туган</a:t>
            </a:r>
            <a:r>
              <a:rPr lang="ru-RU" b="1" dirty="0">
                <a:solidFill>
                  <a:srgbClr val="000000"/>
                </a:solidFill>
                <a:latin typeface="Times New Roman"/>
                <a:ea typeface="Times New Roman"/>
                <a:cs typeface="Times New Roman"/>
              </a:rPr>
              <a:t> тел, и </a:t>
            </a:r>
            <a:r>
              <a:rPr lang="ru-RU" b="1" dirty="0" err="1">
                <a:solidFill>
                  <a:srgbClr val="000000"/>
                </a:solidFill>
                <a:latin typeface="Times New Roman"/>
                <a:ea typeface="Times New Roman"/>
                <a:cs typeface="Times New Roman"/>
              </a:rPr>
              <a:t>иң</a:t>
            </a:r>
            <a:r>
              <a:rPr lang="ru-RU" b="1" dirty="0">
                <a:solidFill>
                  <a:srgbClr val="000000"/>
                </a:solidFill>
                <a:latin typeface="Times New Roman"/>
                <a:ea typeface="Times New Roman"/>
                <a:cs typeface="Times New Roman"/>
              </a:rPr>
              <a:t> </a:t>
            </a:r>
            <a:r>
              <a:rPr lang="ru-RU" b="1" dirty="0" err="1">
                <a:solidFill>
                  <a:srgbClr val="000000"/>
                </a:solidFill>
                <a:latin typeface="Times New Roman"/>
                <a:ea typeface="Times New Roman"/>
                <a:cs typeface="Times New Roman"/>
              </a:rPr>
              <a:t>матур</a:t>
            </a:r>
            <a:r>
              <a:rPr lang="ru-RU" b="1" dirty="0">
                <a:solidFill>
                  <a:srgbClr val="000000"/>
                </a:solidFill>
                <a:latin typeface="Times New Roman"/>
                <a:ea typeface="Times New Roman"/>
                <a:cs typeface="Times New Roman"/>
              </a:rPr>
              <a:t> </a:t>
            </a:r>
            <a:r>
              <a:rPr lang="ru-RU" b="1" dirty="0" smtClean="0">
                <a:solidFill>
                  <a:srgbClr val="000000"/>
                </a:solidFill>
                <a:latin typeface="Times New Roman"/>
                <a:ea typeface="Times New Roman"/>
                <a:cs typeface="Times New Roman"/>
              </a:rPr>
              <a:t>тел».</a:t>
            </a:r>
          </a:p>
          <a:p>
            <a:pPr marL="0" indent="0" fontAlgn="base">
              <a:lnSpc>
                <a:spcPct val="115000"/>
              </a:lnSpc>
              <a:spcAft>
                <a:spcPts val="0"/>
              </a:spcAft>
              <a:buNone/>
            </a:pPr>
            <a:r>
              <a:rPr lang="ru-RU" dirty="0" smtClean="0">
                <a:solidFill>
                  <a:srgbClr val="000000"/>
                </a:solidFill>
                <a:latin typeface="Times New Roman"/>
                <a:ea typeface="Times New Roman"/>
                <a:cs typeface="Times New Roman"/>
              </a:rPr>
              <a:t>1 </a:t>
            </a:r>
            <a:r>
              <a:rPr lang="ru-RU" dirty="0">
                <a:solidFill>
                  <a:srgbClr val="000000"/>
                </a:solidFill>
                <a:latin typeface="Times New Roman"/>
                <a:ea typeface="Times New Roman"/>
                <a:cs typeface="Times New Roman"/>
              </a:rPr>
              <a:t>февраль </a:t>
            </a:r>
            <a:r>
              <a:rPr lang="ru-RU" dirty="0" err="1">
                <a:solidFill>
                  <a:srgbClr val="000000"/>
                </a:solidFill>
                <a:latin typeface="Times New Roman"/>
                <a:ea typeface="Times New Roman"/>
                <a:cs typeface="Times New Roman"/>
              </a:rPr>
              <a:t>көне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Халыкара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айлыгы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уңаеннан</a:t>
            </a:r>
            <a:r>
              <a:rPr lang="ru-RU" dirty="0">
                <a:solidFill>
                  <a:srgbClr val="000000"/>
                </a:solidFill>
                <a:latin typeface="Times New Roman"/>
                <a:ea typeface="Times New Roman"/>
                <a:cs typeface="Times New Roman"/>
              </a:rPr>
              <a:t> 4В </a:t>
            </a:r>
            <a:r>
              <a:rPr lang="ru-RU" dirty="0" err="1">
                <a:solidFill>
                  <a:srgbClr val="000000"/>
                </a:solidFill>
                <a:latin typeface="Times New Roman"/>
                <a:ea typeface="Times New Roman"/>
                <a:cs typeface="Times New Roman"/>
              </a:rPr>
              <a:t>сыйныфында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җитәкче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Гафиятуллина</a:t>
            </a:r>
            <a:r>
              <a:rPr lang="ru-RU" dirty="0">
                <a:solidFill>
                  <a:srgbClr val="000000"/>
                </a:solidFill>
                <a:latin typeface="Times New Roman"/>
                <a:ea typeface="Times New Roman"/>
                <a:cs typeface="Times New Roman"/>
              </a:rPr>
              <a:t> Р.Э.) ”И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тел, и </a:t>
            </a:r>
            <a:r>
              <a:rPr lang="ru-RU" dirty="0" err="1">
                <a:solidFill>
                  <a:srgbClr val="000000"/>
                </a:solidFill>
                <a:latin typeface="Times New Roman"/>
                <a:ea typeface="Times New Roman"/>
                <a:cs typeface="Times New Roman"/>
              </a:rPr>
              <a:t>иң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матур</a:t>
            </a:r>
            <a:r>
              <a:rPr lang="ru-RU" dirty="0">
                <a:solidFill>
                  <a:srgbClr val="000000"/>
                </a:solidFill>
                <a:latin typeface="Times New Roman"/>
                <a:ea typeface="Times New Roman"/>
                <a:cs typeface="Times New Roman"/>
              </a:rPr>
              <a:t> тел” </a:t>
            </a:r>
            <a:r>
              <a:rPr lang="ru-RU" dirty="0" err="1">
                <a:solidFill>
                  <a:srgbClr val="000000"/>
                </a:solidFill>
                <a:latin typeface="Times New Roman"/>
                <a:ea typeface="Times New Roman"/>
                <a:cs typeface="Times New Roman"/>
              </a:rPr>
              <a:t>исеме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астында</a:t>
            </a:r>
            <a:r>
              <a:rPr lang="ru-RU" dirty="0">
                <a:solidFill>
                  <a:srgbClr val="000000"/>
                </a:solidFill>
                <a:latin typeface="Times New Roman"/>
                <a:ea typeface="Times New Roman"/>
                <a:cs typeface="Times New Roman"/>
              </a:rPr>
              <a:t> викторина </a:t>
            </a:r>
            <a:r>
              <a:rPr lang="ru-RU" dirty="0" err="1">
                <a:solidFill>
                  <a:srgbClr val="000000"/>
                </a:solidFill>
                <a:latin typeface="Times New Roman"/>
                <a:ea typeface="Times New Roman"/>
                <a:cs typeface="Times New Roman"/>
              </a:rPr>
              <a:t>уткәрелде</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Викторина </a:t>
            </a:r>
            <a:r>
              <a:rPr lang="ru-RU" dirty="0" err="1">
                <a:solidFill>
                  <a:srgbClr val="000000"/>
                </a:solidFill>
                <a:latin typeface="Times New Roman"/>
                <a:ea typeface="Times New Roman"/>
                <a:cs typeface="Times New Roman"/>
              </a:rPr>
              <a:t>максаты</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a:t>
            </a:r>
            <a:r>
              <a:rPr lang="ru-RU" dirty="0" err="1">
                <a:solidFill>
                  <a:srgbClr val="000000"/>
                </a:solidFill>
                <a:latin typeface="Times New Roman"/>
                <a:ea typeface="Times New Roman"/>
                <a:cs typeface="Times New Roman"/>
              </a:rPr>
              <a:t>укучыларда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телгә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башка </a:t>
            </a:r>
            <a:r>
              <a:rPr lang="ru-RU" dirty="0" err="1">
                <a:solidFill>
                  <a:srgbClr val="000000"/>
                </a:solidFill>
                <a:latin typeface="Times New Roman"/>
                <a:ea typeface="Times New Roman"/>
                <a:cs typeface="Times New Roman"/>
              </a:rPr>
              <a:t>телләргә</a:t>
            </a:r>
            <a:r>
              <a:rPr lang="ru-RU" dirty="0">
                <a:solidFill>
                  <a:srgbClr val="000000"/>
                </a:solidFill>
                <a:latin typeface="Times New Roman"/>
                <a:ea typeface="Times New Roman"/>
                <a:cs typeface="Times New Roman"/>
              </a:rPr>
              <a:t> карата </a:t>
            </a:r>
            <a:r>
              <a:rPr lang="ru-RU" dirty="0" err="1">
                <a:solidFill>
                  <a:srgbClr val="000000"/>
                </a:solidFill>
                <a:latin typeface="Times New Roman"/>
                <a:ea typeface="Times New Roman"/>
                <a:cs typeface="Times New Roman"/>
              </a:rPr>
              <a:t>кызыксыну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хөрмәт</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тәрбияләү</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pPr marL="0" indent="0" fontAlgn="base">
              <a:lnSpc>
                <a:spcPct val="115000"/>
              </a:lnSpc>
              <a:spcAft>
                <a:spcPts val="0"/>
              </a:spcAft>
              <a:buNone/>
            </a:pPr>
            <a:r>
              <a:rPr lang="ru-RU" dirty="0" err="1" smtClean="0">
                <a:solidFill>
                  <a:srgbClr val="000000"/>
                </a:solidFill>
                <a:latin typeface="Times New Roman"/>
                <a:ea typeface="Times New Roman"/>
                <a:cs typeface="Times New Roman"/>
              </a:rPr>
              <a:t>милли</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узаң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милли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горурлык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хисләре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булдыру</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pPr marL="0" indent="0" fontAlgn="base">
              <a:lnSpc>
                <a:spcPct val="115000"/>
              </a:lnSpc>
              <a:spcAft>
                <a:spcPts val="0"/>
              </a:spcAft>
              <a:buNone/>
            </a:pPr>
            <a:r>
              <a:rPr lang="ru-RU" dirty="0" err="1">
                <a:solidFill>
                  <a:srgbClr val="000000"/>
                </a:solidFill>
                <a:latin typeface="Times New Roman"/>
                <a:ea typeface="Times New Roman"/>
                <a:cs typeface="Times New Roman"/>
              </a:rPr>
              <a:t>Балалар</a:t>
            </a:r>
            <a:r>
              <a:rPr lang="ru-RU" dirty="0">
                <a:solidFill>
                  <a:srgbClr val="000000"/>
                </a:solidFill>
                <a:latin typeface="Times New Roman"/>
                <a:ea typeface="Times New Roman"/>
                <a:cs typeface="Times New Roman"/>
              </a:rPr>
              <a:t> татар </a:t>
            </a:r>
            <a:r>
              <a:rPr lang="ru-RU" dirty="0" err="1">
                <a:solidFill>
                  <a:srgbClr val="000000"/>
                </a:solidFill>
                <a:latin typeface="Times New Roman"/>
                <a:ea typeface="Times New Roman"/>
                <a:cs typeface="Times New Roman"/>
              </a:rPr>
              <a:t>телендә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табышмаклар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сынамышлар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әйттеләр</a:t>
            </a:r>
            <a:r>
              <a:rPr lang="ru-RU" dirty="0">
                <a:solidFill>
                  <a:srgbClr val="000000"/>
                </a:solidFill>
                <a:latin typeface="Times New Roman"/>
                <a:ea typeface="Times New Roman"/>
                <a:cs typeface="Times New Roman"/>
              </a:rPr>
              <a:t>, татар </a:t>
            </a:r>
            <a:r>
              <a:rPr lang="ru-RU" dirty="0" err="1">
                <a:solidFill>
                  <a:srgbClr val="000000"/>
                </a:solidFill>
                <a:latin typeface="Times New Roman"/>
                <a:ea typeface="Times New Roman"/>
                <a:cs typeface="Times New Roman"/>
              </a:rPr>
              <a:t>әдипләренең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шигырьләрен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сәнгатьле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сөйләделәр.Викторина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кызыклы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эчтэлекле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үтте</a:t>
            </a:r>
            <a:r>
              <a:rPr lang="ru-RU" dirty="0" smtClean="0">
                <a:solidFill>
                  <a:srgbClr val="000000"/>
                </a:solidFill>
                <a:latin typeface="Times New Roman"/>
                <a:ea typeface="Times New Roman"/>
                <a:cs typeface="Times New Roman"/>
              </a:rPr>
              <a:t>.</a:t>
            </a:r>
          </a:p>
          <a:p>
            <a:pPr marL="0" lvl="0" indent="0" fontAlgn="base">
              <a:lnSpc>
                <a:spcPct val="115000"/>
              </a:lnSpc>
              <a:buNone/>
            </a:pPr>
            <a:endParaRPr lang="ru-RU" dirty="0" smtClean="0">
              <a:solidFill>
                <a:srgbClr val="000000"/>
              </a:solidFill>
              <a:latin typeface="Times New Roman"/>
              <a:ea typeface="Times New Roman"/>
              <a:cs typeface="Times New Roman"/>
            </a:endParaRPr>
          </a:p>
          <a:p>
            <a:pPr marL="0" lvl="0" indent="0" fontAlgn="base">
              <a:lnSpc>
                <a:spcPct val="115000"/>
              </a:lnSpc>
              <a:buNone/>
            </a:pPr>
            <a:r>
              <a:rPr lang="ru-RU" b="1" dirty="0" smtClean="0">
                <a:solidFill>
                  <a:srgbClr val="000000"/>
                </a:solidFill>
                <a:latin typeface="Times New Roman"/>
                <a:ea typeface="Times New Roman"/>
                <a:cs typeface="Times New Roman"/>
              </a:rPr>
              <a:t>Викторина </a:t>
            </a:r>
            <a:r>
              <a:rPr lang="ru-RU" b="1" dirty="0">
                <a:solidFill>
                  <a:srgbClr val="000000"/>
                </a:solidFill>
                <a:latin typeface="Times New Roman"/>
                <a:ea typeface="Times New Roman"/>
                <a:cs typeface="Times New Roman"/>
              </a:rPr>
              <a:t>“О родной язык, о самый прекрасный язык”.</a:t>
            </a:r>
            <a:endParaRPr lang="ru-RU" b="1" dirty="0">
              <a:solidFill>
                <a:prstClr val="black"/>
              </a:solidFill>
              <a:latin typeface="Calibri"/>
              <a:ea typeface="Calibri"/>
              <a:cs typeface="Times New Roman"/>
            </a:endParaRPr>
          </a:p>
          <a:p>
            <a:pPr marL="0" indent="0" fontAlgn="base">
              <a:lnSpc>
                <a:spcPct val="115000"/>
              </a:lnSpc>
              <a:spcAft>
                <a:spcPts val="0"/>
              </a:spcAft>
              <a:buNone/>
            </a:pPr>
            <a:r>
              <a:rPr lang="ru-RU" dirty="0" smtClean="0">
                <a:solidFill>
                  <a:srgbClr val="000000"/>
                </a:solidFill>
                <a:latin typeface="Times New Roman"/>
                <a:ea typeface="Times New Roman"/>
                <a:cs typeface="Times New Roman"/>
              </a:rPr>
              <a:t>1 </a:t>
            </a:r>
            <a:r>
              <a:rPr lang="ru-RU" dirty="0">
                <a:solidFill>
                  <a:srgbClr val="000000"/>
                </a:solidFill>
                <a:latin typeface="Times New Roman"/>
                <a:ea typeface="Times New Roman"/>
                <a:cs typeface="Times New Roman"/>
              </a:rPr>
              <a:t>февраля в 4В классе (руководитель </a:t>
            </a:r>
            <a:r>
              <a:rPr lang="ru-RU" dirty="0" err="1">
                <a:solidFill>
                  <a:srgbClr val="000000"/>
                </a:solidFill>
                <a:latin typeface="Times New Roman"/>
                <a:ea typeface="Times New Roman"/>
                <a:cs typeface="Times New Roman"/>
              </a:rPr>
              <a:t>Гафиятуллина</a:t>
            </a:r>
            <a:r>
              <a:rPr lang="ru-RU" dirty="0">
                <a:solidFill>
                  <a:srgbClr val="000000"/>
                </a:solidFill>
                <a:latin typeface="Times New Roman"/>
                <a:ea typeface="Times New Roman"/>
                <a:cs typeface="Times New Roman"/>
              </a:rPr>
              <a:t> Р. Э.) была проведена викторина “О родной язык, о самый прекрасный язык”.</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Цель викторины:</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воспитание у учащихся интереса и уважения к родному языку и другим языкам;</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создание чувства национального самосознания, национальной гордости.</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Дети отгадывали загадки на татарском языке, читали стихи татарских писателей. Викторина прошла увлекательно.</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13</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20210201-WA0011.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382712"/>
            <a:ext cx="3740224" cy="3028950"/>
          </a:xfrm>
          <a:prstGeom prst="rect">
            <a:avLst/>
          </a:prstGeom>
          <a:noFill/>
          <a:ln>
            <a:noFill/>
          </a:ln>
        </p:spPr>
      </p:pic>
    </p:spTree>
    <p:extLst>
      <p:ext uri="{BB962C8B-B14F-4D97-AF65-F5344CB8AC3E}">
        <p14:creationId xmlns:p14="http://schemas.microsoft.com/office/powerpoint/2010/main" val="1738823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fontAlgn="base">
              <a:lnSpc>
                <a:spcPct val="115000"/>
              </a:lnSpc>
              <a:spcBef>
                <a:spcPct val="20000"/>
              </a:spcBef>
            </a:pPr>
            <a:r>
              <a:rPr lang="ru-RU" sz="1100" dirty="0" smtClean="0">
                <a:solidFill>
                  <a:srgbClr val="000000"/>
                </a:solidFill>
                <a:latin typeface="Times New Roman"/>
                <a:ea typeface="Times New Roman"/>
                <a:cs typeface="Times New Roman"/>
              </a:rPr>
              <a:t/>
            </a:r>
            <a:br>
              <a:rPr lang="ru-RU" sz="1100" dirty="0" smtClean="0">
                <a:solidFill>
                  <a:srgbClr val="000000"/>
                </a:solidFill>
                <a:latin typeface="Times New Roman"/>
                <a:ea typeface="Times New Roman"/>
                <a:cs typeface="Times New Roman"/>
              </a:rPr>
            </a:br>
            <a:r>
              <a:rPr lang="ru-RU" sz="1100" dirty="0">
                <a:solidFill>
                  <a:srgbClr val="000000"/>
                </a:solidFill>
                <a:latin typeface="Times New Roman"/>
                <a:ea typeface="Times New Roman"/>
                <a:cs typeface="Times New Roman"/>
              </a:rPr>
              <a:t/>
            </a:r>
            <a:br>
              <a:rPr lang="ru-RU" sz="1100" dirty="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a:t>
            </a:r>
            <a:r>
              <a:rPr lang="ru-RU" sz="1800" dirty="0" err="1">
                <a:solidFill>
                  <a:srgbClr val="009900"/>
                </a:solidFill>
                <a:latin typeface="Times New Roman"/>
                <a:ea typeface="Times New Roman"/>
                <a:cs typeface="Times New Roman"/>
              </a:rPr>
              <a:t>Йөзек</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салыш</a:t>
            </a:r>
            <a:r>
              <a:rPr lang="ru-RU" sz="1800" dirty="0">
                <a:solidFill>
                  <a:srgbClr val="009900"/>
                </a:solidFill>
                <a:latin typeface="Times New Roman"/>
                <a:ea typeface="Times New Roman"/>
                <a:cs typeface="Times New Roman"/>
              </a:rPr>
              <a:t>» татар </a:t>
            </a:r>
            <a:r>
              <a:rPr lang="ru-RU" sz="1800" dirty="0" err="1">
                <a:solidFill>
                  <a:srgbClr val="009900"/>
                </a:solidFill>
                <a:latin typeface="Times New Roman"/>
                <a:ea typeface="Times New Roman"/>
                <a:cs typeface="Times New Roman"/>
              </a:rPr>
              <a:t>халык</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уены</a:t>
            </a:r>
            <a:r>
              <a:rPr lang="ru-RU" sz="1800" dirty="0" smtClean="0">
                <a:solidFill>
                  <a:srgbClr val="009900"/>
                </a:solidFill>
                <a:latin typeface="Times New Roman"/>
                <a:ea typeface="Times New Roman"/>
                <a:cs typeface="Times New Roman"/>
              </a:rPr>
              <a:t>.</a:t>
            </a:r>
            <a:r>
              <a:rPr lang="ru-RU" sz="1800" dirty="0">
                <a:solidFill>
                  <a:srgbClr val="009900"/>
                </a:solidFill>
                <a:latin typeface="Times New Roman"/>
                <a:ea typeface="Times New Roman"/>
                <a:cs typeface="Times New Roman"/>
              </a:rPr>
              <a:t> </a:t>
            </a:r>
            <a:r>
              <a:rPr lang="ru-RU" sz="1800" dirty="0" smtClean="0">
                <a:solidFill>
                  <a:srgbClr val="009900"/>
                </a:solidFill>
                <a:latin typeface="Times New Roman"/>
                <a:ea typeface="Times New Roman"/>
                <a:cs typeface="Times New Roman"/>
              </a:rPr>
              <a:t> / Национальная </a:t>
            </a:r>
            <a:r>
              <a:rPr lang="ru-RU" sz="1800" dirty="0">
                <a:solidFill>
                  <a:srgbClr val="009900"/>
                </a:solidFill>
                <a:latin typeface="Times New Roman"/>
                <a:ea typeface="Times New Roman"/>
                <a:cs typeface="Times New Roman"/>
              </a:rPr>
              <a:t>татарская игра «</a:t>
            </a:r>
            <a:r>
              <a:rPr lang="ru-RU" sz="1800" dirty="0" err="1">
                <a:solidFill>
                  <a:srgbClr val="009900"/>
                </a:solidFill>
                <a:latin typeface="Times New Roman"/>
                <a:ea typeface="Times New Roman"/>
                <a:cs typeface="Times New Roman"/>
              </a:rPr>
              <a:t>Йөзек</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салыш</a:t>
            </a:r>
            <a:r>
              <a:rPr lang="ru-RU" sz="1800" dirty="0">
                <a:solidFill>
                  <a:srgbClr val="009900"/>
                </a:solidFill>
                <a:latin typeface="Times New Roman"/>
                <a:ea typeface="Times New Roman"/>
                <a:cs typeface="Times New Roman"/>
              </a:rPr>
              <a:t>».</a:t>
            </a:r>
            <a:br>
              <a:rPr lang="ru-RU" sz="1800" dirty="0">
                <a:solidFill>
                  <a:srgbClr val="009900"/>
                </a:solidFill>
                <a:latin typeface="Times New Roman"/>
                <a:ea typeface="Times New Roman"/>
                <a:cs typeface="Times New Roman"/>
              </a:rPr>
            </a:br>
            <a:r>
              <a:rPr lang="ru-RU" sz="1800" dirty="0">
                <a:solidFill>
                  <a:srgbClr val="009900"/>
                </a:solidFill>
                <a:latin typeface="Times New Roman"/>
                <a:ea typeface="Times New Roman"/>
                <a:cs typeface="Times New Roman"/>
              </a:rPr>
              <a:t/>
            </a:r>
            <a:br>
              <a:rPr lang="ru-RU" sz="1800" dirty="0">
                <a:solidFill>
                  <a:srgbClr val="009900"/>
                </a:solidFill>
                <a:latin typeface="Times New Roman"/>
                <a:ea typeface="Times New Roman"/>
                <a:cs typeface="Times New Roman"/>
              </a:rPr>
            </a:br>
            <a:endParaRPr lang="ru-RU" sz="1800" dirty="0">
              <a:solidFill>
                <a:srgbClr val="009900"/>
              </a:solidFill>
            </a:endParaRPr>
          </a:p>
        </p:txBody>
      </p:sp>
      <p:sp>
        <p:nvSpPr>
          <p:cNvPr id="4" name="Объект 3"/>
          <p:cNvSpPr>
            <a:spLocks noGrp="1"/>
          </p:cNvSpPr>
          <p:nvPr>
            <p:ph sz="half" idx="2"/>
          </p:nvPr>
        </p:nvSpPr>
        <p:spPr/>
        <p:txBody>
          <a:bodyPr>
            <a:normAutofit fontScale="40000" lnSpcReduction="20000"/>
          </a:bodyPr>
          <a:lstStyle/>
          <a:p>
            <a:pPr marL="0" indent="0" fontAlgn="base">
              <a:lnSpc>
                <a:spcPct val="115000"/>
              </a:lnSpc>
              <a:spcAft>
                <a:spcPts val="0"/>
              </a:spcAft>
              <a:buNone/>
            </a:pPr>
            <a:r>
              <a:rPr lang="ru-RU" b="1" dirty="0">
                <a:solidFill>
                  <a:srgbClr val="000000"/>
                </a:solidFill>
                <a:latin typeface="Times New Roman"/>
                <a:ea typeface="Times New Roman"/>
                <a:cs typeface="Times New Roman"/>
              </a:rPr>
              <a:t>«</a:t>
            </a:r>
            <a:r>
              <a:rPr lang="ru-RU" b="1" dirty="0" err="1">
                <a:solidFill>
                  <a:srgbClr val="000000"/>
                </a:solidFill>
                <a:latin typeface="Times New Roman"/>
                <a:ea typeface="Times New Roman"/>
                <a:cs typeface="Times New Roman"/>
              </a:rPr>
              <a:t>Йөзек</a:t>
            </a:r>
            <a:r>
              <a:rPr lang="ru-RU" b="1" dirty="0">
                <a:solidFill>
                  <a:srgbClr val="000000"/>
                </a:solidFill>
                <a:latin typeface="Times New Roman"/>
                <a:ea typeface="Times New Roman"/>
                <a:cs typeface="Times New Roman"/>
              </a:rPr>
              <a:t> </a:t>
            </a:r>
            <a:r>
              <a:rPr lang="ru-RU" b="1" dirty="0" err="1">
                <a:solidFill>
                  <a:srgbClr val="000000"/>
                </a:solidFill>
                <a:latin typeface="Times New Roman"/>
                <a:ea typeface="Times New Roman"/>
                <a:cs typeface="Times New Roman"/>
              </a:rPr>
              <a:t>салыш</a:t>
            </a:r>
            <a:r>
              <a:rPr lang="ru-RU" b="1" dirty="0" smtClean="0">
                <a:solidFill>
                  <a:srgbClr val="000000"/>
                </a:solidFill>
                <a:latin typeface="Times New Roman"/>
                <a:ea typeface="Times New Roman"/>
                <a:cs typeface="Times New Roman"/>
              </a:rPr>
              <a:t>» татар </a:t>
            </a:r>
            <a:r>
              <a:rPr lang="ru-RU" b="1" dirty="0" err="1" smtClean="0">
                <a:solidFill>
                  <a:srgbClr val="000000"/>
                </a:solidFill>
                <a:latin typeface="Times New Roman"/>
                <a:ea typeface="Times New Roman"/>
                <a:cs typeface="Times New Roman"/>
              </a:rPr>
              <a:t>халык</a:t>
            </a:r>
            <a:r>
              <a:rPr lang="ru-RU" b="1" dirty="0" smtClean="0">
                <a:solidFill>
                  <a:srgbClr val="000000"/>
                </a:solidFill>
                <a:latin typeface="Times New Roman"/>
                <a:ea typeface="Times New Roman"/>
                <a:cs typeface="Times New Roman"/>
              </a:rPr>
              <a:t> </a:t>
            </a:r>
            <a:r>
              <a:rPr lang="ru-RU" b="1" dirty="0" err="1" smtClean="0">
                <a:solidFill>
                  <a:srgbClr val="000000"/>
                </a:solidFill>
                <a:latin typeface="Times New Roman"/>
                <a:ea typeface="Times New Roman"/>
                <a:cs typeface="Times New Roman"/>
              </a:rPr>
              <a:t>уены</a:t>
            </a:r>
            <a:r>
              <a:rPr lang="ru-RU" b="1" dirty="0" smtClean="0">
                <a:solidFill>
                  <a:srgbClr val="000000"/>
                </a:solidFill>
                <a:latin typeface="Times New Roman"/>
                <a:ea typeface="Times New Roman"/>
                <a:cs typeface="Times New Roman"/>
              </a:rPr>
              <a:t>.</a:t>
            </a:r>
            <a:r>
              <a:rPr lang="ru-RU" b="1" dirty="0">
                <a:solidFill>
                  <a:srgbClr val="000000"/>
                </a:solidFill>
                <a:latin typeface="Times New Roman"/>
                <a:ea typeface="Times New Roman"/>
                <a:cs typeface="Times New Roman"/>
              </a:rPr>
              <a:t/>
            </a:r>
            <a:br>
              <a:rPr lang="ru-RU" b="1" dirty="0">
                <a:solidFill>
                  <a:srgbClr val="000000"/>
                </a:solidFill>
                <a:latin typeface="Times New Roman"/>
                <a:ea typeface="Times New Roman"/>
                <a:cs typeface="Times New Roman"/>
              </a:rPr>
            </a:br>
            <a:r>
              <a:rPr lang="ru-RU" dirty="0">
                <a:solidFill>
                  <a:srgbClr val="000000"/>
                </a:solidFill>
                <a:latin typeface="Times New Roman"/>
                <a:ea typeface="Times New Roman"/>
                <a:cs typeface="Times New Roman"/>
              </a:rPr>
              <a:t> 3 февраль </a:t>
            </a:r>
            <a:r>
              <a:rPr lang="ru-RU" dirty="0" err="1">
                <a:solidFill>
                  <a:srgbClr val="000000"/>
                </a:solidFill>
                <a:latin typeface="Times New Roman"/>
                <a:ea typeface="Times New Roman"/>
                <a:cs typeface="Times New Roman"/>
              </a:rPr>
              <a:t>көнне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Халыкара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айлыгы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уңаеннан</a:t>
            </a:r>
            <a:r>
              <a:rPr lang="ru-RU" dirty="0">
                <a:solidFill>
                  <a:srgbClr val="000000"/>
                </a:solidFill>
                <a:latin typeface="Times New Roman"/>
                <a:ea typeface="Times New Roman"/>
                <a:cs typeface="Times New Roman"/>
              </a:rPr>
              <a:t>, 4 А </a:t>
            </a:r>
            <a:r>
              <a:rPr lang="ru-RU" dirty="0" err="1">
                <a:solidFill>
                  <a:srgbClr val="000000"/>
                </a:solidFill>
                <a:latin typeface="Times New Roman"/>
                <a:ea typeface="Times New Roman"/>
                <a:cs typeface="Times New Roman"/>
              </a:rPr>
              <a:t>сыйныф</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җитәкчесе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Насибуллина</a:t>
            </a:r>
            <a:r>
              <a:rPr lang="ru-RU" dirty="0">
                <a:solidFill>
                  <a:srgbClr val="000000"/>
                </a:solidFill>
                <a:latin typeface="Times New Roman"/>
                <a:ea typeface="Times New Roman"/>
                <a:cs typeface="Times New Roman"/>
              </a:rPr>
              <a:t> Г.Ф.) татар </a:t>
            </a:r>
            <a:r>
              <a:rPr lang="ru-RU" dirty="0" err="1">
                <a:solidFill>
                  <a:srgbClr val="000000"/>
                </a:solidFill>
                <a:latin typeface="Times New Roman"/>
                <a:ea typeface="Times New Roman"/>
                <a:cs typeface="Times New Roman"/>
              </a:rPr>
              <a:t>халкының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Йөзек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салыш</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дигән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уены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белән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таныштылар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уен</a:t>
            </a:r>
            <a:r>
              <a:rPr lang="ru-RU" dirty="0">
                <a:solidFill>
                  <a:srgbClr val="000000"/>
                </a:solidFill>
                <a:latin typeface="Times New Roman"/>
                <a:ea typeface="Times New Roman"/>
                <a:cs typeface="Times New Roman"/>
              </a:rPr>
              <a:t> татар </a:t>
            </a:r>
            <a:r>
              <a:rPr lang="ru-RU" dirty="0" err="1">
                <a:solidFill>
                  <a:srgbClr val="000000"/>
                </a:solidFill>
                <a:latin typeface="Times New Roman"/>
                <a:ea typeface="Times New Roman"/>
                <a:cs typeface="Times New Roman"/>
              </a:rPr>
              <a:t>халык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фольклорын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тирәнрәк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өйрәнүне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милли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үзаң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илгә</a:t>
            </a:r>
            <a:r>
              <a:rPr lang="ru-RU" dirty="0">
                <a:solidFill>
                  <a:srgbClr val="000000"/>
                </a:solidFill>
                <a:latin typeface="Times New Roman"/>
                <a:ea typeface="Times New Roman"/>
                <a:cs typeface="Times New Roman"/>
              </a:rPr>
              <a:t> карата </a:t>
            </a:r>
            <a:r>
              <a:rPr lang="ru-RU" dirty="0" err="1">
                <a:solidFill>
                  <a:srgbClr val="000000"/>
                </a:solidFill>
                <a:latin typeface="Times New Roman"/>
                <a:ea typeface="Times New Roman"/>
                <a:cs typeface="Times New Roman"/>
              </a:rPr>
              <a:t>горурлык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хисләрен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уяту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максатын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күздә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тотып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уздырылды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бик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ошады</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pPr marL="0" indent="0" fontAlgn="base">
              <a:lnSpc>
                <a:spcPct val="115000"/>
              </a:lnSpc>
              <a:spcAft>
                <a:spcPts val="0"/>
              </a:spcAft>
              <a:buNone/>
            </a:pPr>
            <a:r>
              <a:rPr lang="ru-RU" b="1" dirty="0" smtClean="0">
                <a:solidFill>
                  <a:srgbClr val="000000"/>
                </a:solidFill>
                <a:latin typeface="Times New Roman"/>
                <a:ea typeface="Times New Roman"/>
                <a:cs typeface="Times New Roman"/>
              </a:rPr>
              <a:t>Национальная </a:t>
            </a:r>
            <a:r>
              <a:rPr lang="ru-RU" b="1" dirty="0">
                <a:solidFill>
                  <a:srgbClr val="000000"/>
                </a:solidFill>
                <a:latin typeface="Times New Roman"/>
                <a:ea typeface="Times New Roman"/>
                <a:cs typeface="Times New Roman"/>
              </a:rPr>
              <a:t>татарская игра «</a:t>
            </a:r>
            <a:r>
              <a:rPr lang="ru-RU" b="1" dirty="0" err="1">
                <a:solidFill>
                  <a:srgbClr val="000000"/>
                </a:solidFill>
                <a:latin typeface="Times New Roman"/>
                <a:ea typeface="Times New Roman"/>
                <a:cs typeface="Times New Roman"/>
              </a:rPr>
              <a:t>Йөзек</a:t>
            </a:r>
            <a:r>
              <a:rPr lang="ru-RU" b="1" dirty="0">
                <a:solidFill>
                  <a:srgbClr val="000000"/>
                </a:solidFill>
                <a:latin typeface="Times New Roman"/>
                <a:ea typeface="Times New Roman"/>
                <a:cs typeface="Times New Roman"/>
              </a:rPr>
              <a:t> </a:t>
            </a:r>
            <a:r>
              <a:rPr lang="ru-RU" b="1" dirty="0" err="1">
                <a:solidFill>
                  <a:srgbClr val="000000"/>
                </a:solidFill>
                <a:latin typeface="Times New Roman"/>
                <a:ea typeface="Times New Roman"/>
                <a:cs typeface="Times New Roman"/>
              </a:rPr>
              <a:t>салыш</a:t>
            </a:r>
            <a:r>
              <a:rPr lang="ru-RU" b="1" dirty="0">
                <a:solidFill>
                  <a:srgbClr val="000000"/>
                </a:solidFill>
                <a:latin typeface="Times New Roman"/>
                <a:ea typeface="Times New Roman"/>
                <a:cs typeface="Times New Roman"/>
              </a:rPr>
              <a:t>».</a:t>
            </a:r>
            <a:endParaRPr lang="ru-RU" b="1" dirty="0" smtClean="0">
              <a:solidFill>
                <a:srgbClr val="000000"/>
              </a:solidFill>
              <a:latin typeface="Times New Roman"/>
              <a:ea typeface="Times New Roman"/>
              <a:cs typeface="Times New Roman"/>
            </a:endParaRPr>
          </a:p>
          <a:p>
            <a:pPr marL="0" indent="0" fontAlgn="base">
              <a:lnSpc>
                <a:spcPct val="115000"/>
              </a:lnSpc>
              <a:spcAft>
                <a:spcPts val="0"/>
              </a:spcAft>
              <a:buNone/>
            </a:pPr>
            <a:r>
              <a:rPr lang="ru-RU" dirty="0" smtClean="0">
                <a:solidFill>
                  <a:srgbClr val="000000"/>
                </a:solidFill>
                <a:latin typeface="Times New Roman"/>
                <a:ea typeface="Times New Roman"/>
                <a:cs typeface="Times New Roman"/>
              </a:rPr>
              <a:t> </a:t>
            </a:r>
            <a:r>
              <a:rPr lang="ru-RU" dirty="0">
                <a:solidFill>
                  <a:srgbClr val="000000"/>
                </a:solidFill>
                <a:latin typeface="Times New Roman"/>
                <a:ea typeface="Times New Roman"/>
                <a:cs typeface="Times New Roman"/>
              </a:rPr>
              <a:t>3 февраля в 4 А классе (</a:t>
            </a:r>
            <a:r>
              <a:rPr lang="ru-RU" dirty="0" err="1">
                <a:solidFill>
                  <a:srgbClr val="000000"/>
                </a:solidFill>
                <a:latin typeface="Times New Roman"/>
                <a:ea typeface="Times New Roman"/>
                <a:cs typeface="Times New Roman"/>
              </a:rPr>
              <a:t>руководитель:Насибуллина</a:t>
            </a:r>
            <a:r>
              <a:rPr lang="ru-RU" dirty="0">
                <a:solidFill>
                  <a:srgbClr val="000000"/>
                </a:solidFill>
                <a:latin typeface="Times New Roman"/>
                <a:ea typeface="Times New Roman"/>
                <a:cs typeface="Times New Roman"/>
              </a:rPr>
              <a:t> Г.Ф.) была проведена национальная татарская игра «</a:t>
            </a:r>
            <a:r>
              <a:rPr lang="ru-RU" dirty="0" err="1">
                <a:solidFill>
                  <a:srgbClr val="000000"/>
                </a:solidFill>
                <a:latin typeface="Times New Roman"/>
                <a:ea typeface="Times New Roman"/>
                <a:cs typeface="Times New Roman"/>
              </a:rPr>
              <a:t>Йөзек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салыш</a:t>
            </a:r>
            <a:r>
              <a:rPr lang="ru-RU" dirty="0">
                <a:solidFill>
                  <a:srgbClr val="000000"/>
                </a:solidFill>
                <a:latin typeface="Times New Roman"/>
                <a:ea typeface="Times New Roman"/>
                <a:cs typeface="Times New Roman"/>
              </a:rPr>
              <a:t>». Цель этой игры:</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расширить знания обучающихся о фольклоре татарского народа;</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формирование уважительного чувства к Родине;</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воспитывать интерес к истории и народному творчеству.</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Детям игра очень понравилась.</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14</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1612365226138(1).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347614"/>
            <a:ext cx="3740400" cy="3027600"/>
          </a:xfrm>
          <a:prstGeom prst="rect">
            <a:avLst/>
          </a:prstGeom>
          <a:noFill/>
          <a:ln>
            <a:noFill/>
          </a:ln>
        </p:spPr>
      </p:pic>
    </p:spTree>
    <p:extLst>
      <p:ext uri="{BB962C8B-B14F-4D97-AF65-F5344CB8AC3E}">
        <p14:creationId xmlns:p14="http://schemas.microsoft.com/office/powerpoint/2010/main" val="39331477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fontScale="90000"/>
          </a:bodyPr>
          <a:lstStyle/>
          <a:p>
            <a:pPr lvl="0">
              <a:lnSpc>
                <a:spcPct val="115000"/>
              </a:lnSpc>
              <a:spcBef>
                <a:spcPct val="20000"/>
              </a:spcBef>
            </a:pPr>
            <a:r>
              <a:rPr lang="ru-RU" sz="1100" dirty="0" smtClean="0">
                <a:solidFill>
                  <a:prstClr val="black"/>
                </a:solidFill>
                <a:latin typeface="Times New Roman"/>
                <a:ea typeface="Times New Roman"/>
                <a:cs typeface="+mn-cs"/>
              </a:rPr>
              <a:t/>
            </a:r>
            <a:br>
              <a:rPr lang="ru-RU" sz="1100" dirty="0" smtClean="0">
                <a:solidFill>
                  <a:prstClr val="black"/>
                </a:solidFill>
                <a:latin typeface="Times New Roman"/>
                <a:ea typeface="Times New Roman"/>
                <a:cs typeface="+mn-cs"/>
              </a:rPr>
            </a:br>
            <a:r>
              <a:rPr lang="ru-RU" sz="1100" dirty="0">
                <a:solidFill>
                  <a:prstClr val="black"/>
                </a:solidFill>
                <a:latin typeface="Times New Roman"/>
                <a:ea typeface="Times New Roman"/>
                <a:cs typeface="+mn-cs"/>
              </a:rPr>
              <a:t/>
            </a:r>
            <a:br>
              <a:rPr lang="ru-RU" sz="1100" dirty="0">
                <a:solidFill>
                  <a:prstClr val="black"/>
                </a:solidFill>
                <a:latin typeface="Times New Roman"/>
                <a:ea typeface="Times New Roman"/>
                <a:cs typeface="+mn-cs"/>
              </a:rPr>
            </a:br>
            <a:r>
              <a:rPr lang="ru-RU" sz="1100" dirty="0" smtClean="0">
                <a:solidFill>
                  <a:prstClr val="black"/>
                </a:solidFill>
                <a:latin typeface="Times New Roman"/>
                <a:ea typeface="Times New Roman"/>
                <a:cs typeface="+mn-cs"/>
              </a:rPr>
              <a:t/>
            </a:r>
            <a:br>
              <a:rPr lang="ru-RU" sz="1100" dirty="0" smtClean="0">
                <a:solidFill>
                  <a:prstClr val="black"/>
                </a:solidFill>
                <a:latin typeface="Times New Roman"/>
                <a:ea typeface="Times New Roman"/>
                <a:cs typeface="+mn-cs"/>
              </a:rPr>
            </a:br>
            <a:r>
              <a:rPr lang="ru-RU" sz="1800" dirty="0" smtClean="0">
                <a:solidFill>
                  <a:srgbClr val="009900"/>
                </a:solidFill>
                <a:latin typeface="Times New Roman"/>
                <a:ea typeface="Times New Roman"/>
                <a:cs typeface="+mn-cs"/>
              </a:rPr>
              <a:t>Стенгазета </a:t>
            </a:r>
            <a:r>
              <a:rPr lang="ru-RU" sz="1800" dirty="0">
                <a:solidFill>
                  <a:srgbClr val="009900"/>
                </a:solidFill>
                <a:latin typeface="Times New Roman"/>
                <a:ea typeface="Times New Roman"/>
                <a:cs typeface="+mn-cs"/>
              </a:rPr>
              <a:t>«Татар </a:t>
            </a:r>
            <a:r>
              <a:rPr lang="ru-RU" sz="1800" dirty="0" err="1">
                <a:solidFill>
                  <a:srgbClr val="009900"/>
                </a:solidFill>
                <a:latin typeface="Times New Roman"/>
                <a:ea typeface="Times New Roman"/>
                <a:cs typeface="+mn-cs"/>
              </a:rPr>
              <a:t>балалар</a:t>
            </a:r>
            <a:r>
              <a:rPr lang="ru-RU" sz="1800" dirty="0">
                <a:solidFill>
                  <a:srgbClr val="009900"/>
                </a:solidFill>
                <a:latin typeface="Times New Roman"/>
                <a:ea typeface="Times New Roman"/>
                <a:cs typeface="+mn-cs"/>
              </a:rPr>
              <a:t> </a:t>
            </a:r>
            <a:r>
              <a:rPr lang="ru-RU" sz="1800" dirty="0" err="1">
                <a:solidFill>
                  <a:srgbClr val="009900"/>
                </a:solidFill>
                <a:latin typeface="Times New Roman"/>
                <a:ea typeface="Times New Roman"/>
                <a:cs typeface="+mn-cs"/>
              </a:rPr>
              <a:t>язучылары</a:t>
            </a:r>
            <a:r>
              <a:rPr lang="ru-RU" sz="1800" dirty="0" smtClean="0">
                <a:solidFill>
                  <a:srgbClr val="009900"/>
                </a:solidFill>
                <a:latin typeface="Times New Roman"/>
                <a:ea typeface="Times New Roman"/>
                <a:cs typeface="+mn-cs"/>
              </a:rPr>
              <a:t>». / </a:t>
            </a:r>
            <a:r>
              <a:rPr lang="ru-RU" sz="1800" dirty="0">
                <a:solidFill>
                  <a:srgbClr val="009900"/>
                </a:solidFill>
                <a:latin typeface="Times New Roman"/>
                <a:ea typeface="Times New Roman"/>
                <a:cs typeface="+mn-cs"/>
              </a:rPr>
              <a:t>Стенгазета «Детские татарские поэты и писатели»</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Times New Roman"/>
                <a:ea typeface="Times New Roman"/>
                <a:cs typeface="+mn-cs"/>
              </a:rPr>
              <a:t/>
            </a:r>
            <a:br>
              <a:rPr lang="ru-RU" sz="1800" dirty="0">
                <a:solidFill>
                  <a:srgbClr val="009900"/>
                </a:solidFill>
                <a:latin typeface="Times New Roman"/>
                <a:ea typeface="Times New Roman"/>
                <a:cs typeface="+mn-cs"/>
              </a:rPr>
            </a:br>
            <a:endParaRPr lang="ru-RU" sz="1800" dirty="0">
              <a:solidFill>
                <a:srgbClr val="009900"/>
              </a:solidFill>
            </a:endParaRPr>
          </a:p>
        </p:txBody>
      </p:sp>
      <p:sp>
        <p:nvSpPr>
          <p:cNvPr id="4" name="Объект 3"/>
          <p:cNvSpPr>
            <a:spLocks noGrp="1"/>
          </p:cNvSpPr>
          <p:nvPr>
            <p:ph sz="half" idx="2"/>
          </p:nvPr>
        </p:nvSpPr>
        <p:spPr/>
        <p:txBody>
          <a:bodyPr>
            <a:normAutofit fontScale="40000" lnSpcReduction="20000"/>
          </a:bodyPr>
          <a:lstStyle/>
          <a:p>
            <a:pPr marL="0" indent="0" fontAlgn="base">
              <a:lnSpc>
                <a:spcPct val="115000"/>
              </a:lnSpc>
              <a:spcAft>
                <a:spcPts val="0"/>
              </a:spcAft>
              <a:buNone/>
            </a:pPr>
            <a:r>
              <a:rPr lang="ru-RU" b="1" dirty="0">
                <a:latin typeface="Times New Roman"/>
                <a:ea typeface="Times New Roman"/>
              </a:rPr>
              <a:t>Стенгазета «Татар </a:t>
            </a:r>
            <a:r>
              <a:rPr lang="ru-RU" b="1" dirty="0" err="1">
                <a:latin typeface="Times New Roman"/>
                <a:ea typeface="Times New Roman"/>
              </a:rPr>
              <a:t>балалар</a:t>
            </a:r>
            <a:r>
              <a:rPr lang="ru-RU" b="1" dirty="0">
                <a:latin typeface="Times New Roman"/>
                <a:ea typeface="Times New Roman"/>
              </a:rPr>
              <a:t> </a:t>
            </a:r>
            <a:r>
              <a:rPr lang="ru-RU" b="1" dirty="0" err="1">
                <a:latin typeface="Times New Roman"/>
                <a:ea typeface="Times New Roman"/>
              </a:rPr>
              <a:t>язучылары</a:t>
            </a:r>
            <a:r>
              <a:rPr lang="ru-RU" b="1" dirty="0" smtClean="0">
                <a:latin typeface="Times New Roman"/>
                <a:ea typeface="Times New Roman"/>
              </a:rPr>
              <a:t>»</a:t>
            </a:r>
          </a:p>
          <a:p>
            <a:pPr marL="0" indent="0" fontAlgn="base">
              <a:lnSpc>
                <a:spcPct val="115000"/>
              </a:lnSpc>
              <a:spcAft>
                <a:spcPts val="0"/>
              </a:spcAft>
              <a:buNone/>
            </a:pPr>
            <a:r>
              <a:rPr lang="ru-RU" dirty="0" err="1" smtClean="0">
                <a:solidFill>
                  <a:srgbClr val="000000"/>
                </a:solidFill>
                <a:latin typeface="Times New Roman"/>
                <a:ea typeface="Times New Roman"/>
                <a:cs typeface="Times New Roman"/>
              </a:rPr>
              <a:t>Туган</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елы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уңаеннан</a:t>
            </a:r>
            <a:r>
              <a:rPr lang="ru-RU" dirty="0">
                <a:solidFill>
                  <a:srgbClr val="000000"/>
                </a:solidFill>
                <a:latin typeface="Times New Roman"/>
                <a:ea typeface="Times New Roman"/>
                <a:cs typeface="Times New Roman"/>
              </a:rPr>
              <a:t>, 2 А </a:t>
            </a:r>
            <a:r>
              <a:rPr lang="ru-RU" dirty="0" err="1">
                <a:solidFill>
                  <a:srgbClr val="000000"/>
                </a:solidFill>
                <a:latin typeface="Times New Roman"/>
                <a:ea typeface="Times New Roman"/>
                <a:cs typeface="Times New Roman"/>
              </a:rPr>
              <a:t>сыйныфы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сыйныф</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җитәкчесе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Кәшипова</a:t>
            </a:r>
            <a:r>
              <a:rPr lang="ru-RU" dirty="0">
                <a:solidFill>
                  <a:srgbClr val="000000"/>
                </a:solidFill>
                <a:latin typeface="Times New Roman"/>
                <a:ea typeface="Times New Roman"/>
                <a:cs typeface="Times New Roman"/>
              </a:rPr>
              <a:t> Л.И.) татар </a:t>
            </a:r>
            <a:r>
              <a:rPr lang="ru-RU" dirty="0" err="1">
                <a:solidFill>
                  <a:srgbClr val="000000"/>
                </a:solidFill>
                <a:latin typeface="Times New Roman"/>
                <a:ea typeface="Times New Roman"/>
                <a:cs typeface="Times New Roman"/>
              </a:rPr>
              <a:t>балалар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язучылары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иҗатын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яктырткан</a:t>
            </a:r>
            <a:r>
              <a:rPr lang="ru-RU" dirty="0">
                <a:solidFill>
                  <a:srgbClr val="000000"/>
                </a:solidFill>
                <a:latin typeface="Times New Roman"/>
                <a:ea typeface="Times New Roman"/>
                <a:cs typeface="Times New Roman"/>
              </a:rPr>
              <a:t> газета </a:t>
            </a:r>
            <a:r>
              <a:rPr lang="ru-RU" dirty="0" err="1">
                <a:solidFill>
                  <a:srgbClr val="000000"/>
                </a:solidFill>
                <a:latin typeface="Times New Roman"/>
                <a:ea typeface="Times New Roman"/>
                <a:cs typeface="Times New Roman"/>
              </a:rPr>
              <a:t>чыгардылар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Әлеге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чараның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максаты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китап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кызыксыну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татар </a:t>
            </a:r>
            <a:r>
              <a:rPr lang="ru-RU" dirty="0" err="1">
                <a:solidFill>
                  <a:srgbClr val="000000"/>
                </a:solidFill>
                <a:latin typeface="Times New Roman"/>
                <a:ea typeface="Times New Roman"/>
                <a:cs typeface="Times New Roman"/>
              </a:rPr>
              <a:t>балалар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язучыларының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әсәрләренә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мәхәббәт</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тәрбияләү</a:t>
            </a:r>
            <a:r>
              <a:rPr lang="ru-RU" dirty="0" smtClean="0">
                <a:solidFill>
                  <a:srgbClr val="000000"/>
                </a:solidFill>
                <a:latin typeface="Times New Roman"/>
                <a:ea typeface="Times New Roman"/>
                <a:cs typeface="Times New Roman"/>
              </a:rPr>
              <a:t>.</a:t>
            </a:r>
          </a:p>
          <a:p>
            <a:pPr marL="0" indent="0">
              <a:lnSpc>
                <a:spcPct val="115000"/>
              </a:lnSpc>
              <a:spcAft>
                <a:spcPts val="0"/>
              </a:spcAft>
              <a:buNone/>
            </a:pPr>
            <a:endParaRPr lang="tt-RU" dirty="0" smtClean="0">
              <a:latin typeface="Calibri"/>
              <a:ea typeface="Calibri"/>
              <a:cs typeface="Times New Roman"/>
            </a:endParaRPr>
          </a:p>
          <a:p>
            <a:pPr marL="0" indent="0">
              <a:lnSpc>
                <a:spcPct val="115000"/>
              </a:lnSpc>
              <a:spcAft>
                <a:spcPts val="0"/>
              </a:spcAft>
              <a:buNone/>
            </a:pPr>
            <a:r>
              <a:rPr lang="ru-RU" b="1" dirty="0">
                <a:latin typeface="Times New Roman"/>
                <a:ea typeface="Times New Roman"/>
              </a:rPr>
              <a:t>Стенгазета </a:t>
            </a:r>
            <a:r>
              <a:rPr lang="ru-RU" b="1" dirty="0" smtClean="0">
                <a:latin typeface="Times New Roman"/>
                <a:ea typeface="Times New Roman"/>
              </a:rPr>
              <a:t>«Детские татарские поэты и писатели»</a:t>
            </a:r>
            <a:endParaRPr lang="ru-RU" b="1"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В рамках года родных языков и народного единства , учениками 2 А класса (классный руководитель </a:t>
            </a:r>
            <a:r>
              <a:rPr lang="ru-RU" dirty="0" err="1">
                <a:solidFill>
                  <a:srgbClr val="000000"/>
                </a:solidFill>
                <a:latin typeface="Times New Roman"/>
                <a:ea typeface="Times New Roman"/>
                <a:cs typeface="Times New Roman"/>
              </a:rPr>
              <a:t>Кашипова</a:t>
            </a:r>
            <a:r>
              <a:rPr lang="ru-RU" dirty="0">
                <a:solidFill>
                  <a:srgbClr val="000000"/>
                </a:solidFill>
                <a:latin typeface="Times New Roman"/>
                <a:ea typeface="Times New Roman"/>
                <a:cs typeface="Times New Roman"/>
              </a:rPr>
              <a:t> Л.И.) была выпущена газета , посвященная творчеству детских татарских поэтов и писателей. Целью данного мероприятия является воспитание любви к творчеству татарских писателей и пробуждение к чтению книг.</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15</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_20210202_134302.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347614"/>
            <a:ext cx="3740400" cy="3027600"/>
          </a:xfrm>
          <a:prstGeom prst="rect">
            <a:avLst/>
          </a:prstGeom>
          <a:noFill/>
          <a:ln>
            <a:noFill/>
          </a:ln>
        </p:spPr>
      </p:pic>
    </p:spTree>
    <p:extLst>
      <p:ext uri="{BB962C8B-B14F-4D97-AF65-F5344CB8AC3E}">
        <p14:creationId xmlns:p14="http://schemas.microsoft.com/office/powerpoint/2010/main" val="16579590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39502"/>
            <a:ext cx="6120680" cy="857250"/>
          </a:xfrm>
        </p:spPr>
        <p:txBody>
          <a:bodyPr>
            <a:noAutofit/>
          </a:bodyPr>
          <a:lstStyle/>
          <a:p>
            <a:pPr lvl="0" fontAlgn="base">
              <a:spcBef>
                <a:spcPts val="0"/>
              </a:spcBef>
            </a:pPr>
            <a:r>
              <a:rPr lang="ru-RU" sz="1600" dirty="0">
                <a:solidFill>
                  <a:srgbClr val="009900"/>
                </a:solidFill>
                <a:latin typeface="Times New Roman"/>
                <a:ea typeface="Times New Roman"/>
                <a:cs typeface="Times New Roman"/>
              </a:rPr>
              <a:t>Экскурсия в школьном музее «Годы, опаленные войной</a:t>
            </a:r>
            <a:r>
              <a:rPr lang="ru-RU" sz="1600" dirty="0" smtClean="0">
                <a:solidFill>
                  <a:srgbClr val="009900"/>
                </a:solidFill>
                <a:latin typeface="Times New Roman"/>
                <a:ea typeface="Times New Roman"/>
                <a:cs typeface="Times New Roman"/>
              </a:rPr>
              <a:t>». / </a:t>
            </a:r>
            <a:r>
              <a:rPr lang="ru-RU" sz="1600" dirty="0">
                <a:solidFill>
                  <a:srgbClr val="009900"/>
                </a:solidFill>
                <a:latin typeface="Times New Roman"/>
                <a:ea typeface="Times New Roman"/>
                <a:cs typeface="Times New Roman"/>
              </a:rPr>
              <a:t>М</a:t>
            </a:r>
            <a:r>
              <a:rPr lang="tt-RU" sz="1600" dirty="0">
                <a:solidFill>
                  <a:srgbClr val="009900"/>
                </a:solidFill>
                <a:latin typeface="Times New Roman"/>
                <a:ea typeface="Times New Roman"/>
                <a:cs typeface="Times New Roman"/>
              </a:rPr>
              <a:t>ә</a:t>
            </a:r>
            <a:r>
              <a:rPr lang="ru-RU" sz="1600" dirty="0" err="1">
                <a:solidFill>
                  <a:srgbClr val="009900"/>
                </a:solidFill>
                <a:latin typeface="Times New Roman"/>
                <a:ea typeface="Times New Roman"/>
                <a:cs typeface="Times New Roman"/>
              </a:rPr>
              <a:t>кт</a:t>
            </a:r>
            <a:r>
              <a:rPr lang="tt-RU" sz="1600" dirty="0">
                <a:solidFill>
                  <a:srgbClr val="009900"/>
                </a:solidFill>
                <a:latin typeface="Times New Roman"/>
                <a:ea typeface="Times New Roman"/>
                <a:cs typeface="Times New Roman"/>
              </a:rPr>
              <a:t>ә</a:t>
            </a:r>
            <a:r>
              <a:rPr lang="ru-RU" sz="1600" dirty="0">
                <a:solidFill>
                  <a:srgbClr val="009900"/>
                </a:solidFill>
                <a:latin typeface="Times New Roman"/>
                <a:ea typeface="Times New Roman"/>
                <a:cs typeface="Times New Roman"/>
              </a:rPr>
              <a:t>п </a:t>
            </a:r>
            <a:r>
              <a:rPr lang="ru-RU" sz="1600" dirty="0" err="1">
                <a:solidFill>
                  <a:srgbClr val="009900"/>
                </a:solidFill>
                <a:latin typeface="Times New Roman"/>
                <a:ea typeface="Times New Roman"/>
                <a:cs typeface="Times New Roman"/>
              </a:rPr>
              <a:t>музеена</a:t>
            </a:r>
            <a:r>
              <a:rPr lang="ru-RU" sz="1600" dirty="0">
                <a:solidFill>
                  <a:srgbClr val="009900"/>
                </a:solidFill>
                <a:latin typeface="Times New Roman"/>
                <a:ea typeface="Times New Roman"/>
                <a:cs typeface="Times New Roman"/>
              </a:rPr>
              <a:t> экскурсия  «</a:t>
            </a:r>
            <a:r>
              <a:rPr lang="ru-RU" sz="1600" dirty="0" err="1">
                <a:solidFill>
                  <a:srgbClr val="009900"/>
                </a:solidFill>
                <a:latin typeface="Times New Roman"/>
                <a:ea typeface="Times New Roman"/>
                <a:cs typeface="Times New Roman"/>
              </a:rPr>
              <a:t>Сугыш</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еллары</a:t>
            </a:r>
            <a:r>
              <a:rPr lang="ru-RU" sz="1600" dirty="0">
                <a:solidFill>
                  <a:srgbClr val="009900"/>
                </a:solidFill>
                <a:latin typeface="Times New Roman"/>
                <a:ea typeface="Times New Roman"/>
                <a:cs typeface="Times New Roman"/>
              </a:rPr>
              <a:t>». </a:t>
            </a:r>
            <a:br>
              <a:rPr lang="ru-RU" sz="1600" dirty="0">
                <a:solidFill>
                  <a:srgbClr val="009900"/>
                </a:solidFill>
                <a:latin typeface="Times New Roman"/>
                <a:ea typeface="Times New Roman"/>
                <a:cs typeface="Times New Roman"/>
              </a:rPr>
            </a:b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p:txBody>
          <a:bodyPr>
            <a:noAutofit/>
          </a:bodyPr>
          <a:lstStyle/>
          <a:p>
            <a:pPr marL="0" indent="0" fontAlgn="base">
              <a:spcBef>
                <a:spcPts val="0"/>
              </a:spcBef>
              <a:buNone/>
            </a:pPr>
            <a:r>
              <a:rPr lang="ru-RU" sz="800" b="1" dirty="0">
                <a:solidFill>
                  <a:srgbClr val="000000"/>
                </a:solidFill>
                <a:latin typeface="Times New Roman"/>
                <a:ea typeface="Times New Roman"/>
                <a:cs typeface="Times New Roman"/>
              </a:rPr>
              <a:t>Экскурсия в школьном музее «Годы, опаленные войной».</a:t>
            </a:r>
            <a:endParaRPr lang="ru-RU" sz="800" b="1" dirty="0">
              <a:latin typeface="Calibri"/>
              <a:ea typeface="Calibri"/>
              <a:cs typeface="Times New Roman"/>
            </a:endParaRPr>
          </a:p>
          <a:p>
            <a:pPr marL="0" indent="0">
              <a:spcBef>
                <a:spcPts val="0"/>
              </a:spcBef>
              <a:buNone/>
            </a:pPr>
            <a:r>
              <a:rPr lang="ru-RU" sz="800" dirty="0" smtClean="0">
                <a:solidFill>
                  <a:srgbClr val="000000"/>
                </a:solidFill>
                <a:latin typeface="Times New Roman"/>
                <a:ea typeface="Times New Roman"/>
                <a:cs typeface="Times New Roman"/>
              </a:rPr>
              <a:t>В </a:t>
            </a:r>
            <a:r>
              <a:rPr lang="ru-RU" sz="800" dirty="0">
                <a:solidFill>
                  <a:srgbClr val="000000"/>
                </a:solidFill>
                <a:latin typeface="Times New Roman"/>
                <a:ea typeface="Times New Roman"/>
                <a:cs typeface="Times New Roman"/>
              </a:rPr>
              <a:t>школьном музее для учащихся 4х классов руководителем музея </a:t>
            </a:r>
            <a:r>
              <a:rPr lang="ru-RU" sz="800" dirty="0" err="1">
                <a:solidFill>
                  <a:srgbClr val="000000"/>
                </a:solidFill>
                <a:latin typeface="Times New Roman"/>
                <a:ea typeface="Times New Roman"/>
                <a:cs typeface="Times New Roman"/>
              </a:rPr>
              <a:t>Гиматдиновой</a:t>
            </a:r>
            <a:r>
              <a:rPr lang="ru-RU" sz="800" dirty="0">
                <a:solidFill>
                  <a:srgbClr val="000000"/>
                </a:solidFill>
                <a:latin typeface="Times New Roman"/>
                <a:ea typeface="Times New Roman"/>
                <a:cs typeface="Times New Roman"/>
              </a:rPr>
              <a:t> Р.Ф. была проведена тематическая экскурсия в рамках недели « История в школе». Задачи данного мероприятия: 1.Способствовать расширению у обучающихся знаний о Великой Отечественной войне, активизации поисково-исследовательской деятельности.</a:t>
            </a:r>
            <a:br>
              <a:rPr lang="ru-RU" sz="800" dirty="0">
                <a:solidFill>
                  <a:srgbClr val="000000"/>
                </a:solidFill>
                <a:latin typeface="Times New Roman"/>
                <a:ea typeface="Times New Roman"/>
                <a:cs typeface="Times New Roman"/>
              </a:rPr>
            </a:br>
            <a:r>
              <a:rPr lang="ru-RU" sz="800" dirty="0">
                <a:solidFill>
                  <a:srgbClr val="000000"/>
                </a:solidFill>
                <a:latin typeface="Times New Roman"/>
                <a:ea typeface="Times New Roman"/>
                <a:cs typeface="Times New Roman"/>
              </a:rPr>
              <a:t>2. Развивать у обучающихся логическое мышление, умение анализировать и обобщать новый материал.</a:t>
            </a:r>
            <a:br>
              <a:rPr lang="ru-RU" sz="800" dirty="0">
                <a:solidFill>
                  <a:srgbClr val="000000"/>
                </a:solidFill>
                <a:latin typeface="Times New Roman"/>
                <a:ea typeface="Times New Roman"/>
                <a:cs typeface="Times New Roman"/>
              </a:rPr>
            </a:br>
            <a:r>
              <a:rPr lang="ru-RU" sz="800" dirty="0">
                <a:solidFill>
                  <a:srgbClr val="000000"/>
                </a:solidFill>
                <a:latin typeface="Times New Roman"/>
                <a:ea typeface="Times New Roman"/>
                <a:cs typeface="Times New Roman"/>
              </a:rPr>
              <a:t>3. Воспитывать у обучающихся интерес к истории своего края, чувство патриотизма, уважения и бережного отношения к прошлому своей Родины. Учащиеся с интересом  восприняли материал о Великой Отечественной войне,  отвечали на вопросы, делились воспоминаниями о своих предках- участниках военных лет. В конце мероприятия ребята знакомились с экспонатами музея из других разделов,  Рима </a:t>
            </a:r>
            <a:r>
              <a:rPr lang="ru-RU" sz="800" dirty="0" err="1">
                <a:solidFill>
                  <a:srgbClr val="000000"/>
                </a:solidFill>
                <a:latin typeface="Times New Roman"/>
                <a:ea typeface="Times New Roman"/>
                <a:cs typeface="Times New Roman"/>
              </a:rPr>
              <a:t>Фатыховна</a:t>
            </a:r>
            <a:r>
              <a:rPr lang="ru-RU" sz="800" dirty="0">
                <a:solidFill>
                  <a:srgbClr val="000000"/>
                </a:solidFill>
                <a:latin typeface="Times New Roman"/>
                <a:ea typeface="Times New Roman"/>
                <a:cs typeface="Times New Roman"/>
              </a:rPr>
              <a:t> отвечала на их многочисленные вопросы.</a:t>
            </a:r>
            <a:endParaRPr lang="ru-RU" sz="800" dirty="0">
              <a:latin typeface="Calibri"/>
              <a:ea typeface="Calibri"/>
              <a:cs typeface="Times New Roman"/>
            </a:endParaRPr>
          </a:p>
          <a:p>
            <a:pPr marL="0" indent="0" fontAlgn="base">
              <a:spcBef>
                <a:spcPts val="0"/>
              </a:spcBef>
              <a:buNone/>
            </a:pPr>
            <a:endParaRPr lang="ru-RU" sz="800" dirty="0" smtClean="0">
              <a:latin typeface="Times New Roman"/>
              <a:ea typeface="Times New Roman"/>
              <a:cs typeface="Times New Roman"/>
            </a:endParaRPr>
          </a:p>
          <a:p>
            <a:pPr marL="0" indent="0" fontAlgn="base">
              <a:spcBef>
                <a:spcPts val="0"/>
              </a:spcBef>
              <a:buNone/>
            </a:pPr>
            <a:r>
              <a:rPr lang="ru-RU" sz="800" b="1" dirty="0" smtClean="0">
                <a:latin typeface="Times New Roman"/>
                <a:ea typeface="Times New Roman"/>
                <a:cs typeface="Times New Roman"/>
              </a:rPr>
              <a:t>М</a:t>
            </a:r>
            <a:r>
              <a:rPr lang="tt-RU" sz="800" b="1" dirty="0">
                <a:latin typeface="Times New Roman"/>
                <a:ea typeface="Times New Roman"/>
                <a:cs typeface="Times New Roman"/>
              </a:rPr>
              <a:t>ә</a:t>
            </a:r>
            <a:r>
              <a:rPr lang="ru-RU" sz="800" b="1" dirty="0" err="1">
                <a:latin typeface="Times New Roman"/>
                <a:ea typeface="Times New Roman"/>
                <a:cs typeface="Times New Roman"/>
              </a:rPr>
              <a:t>кт</a:t>
            </a:r>
            <a:r>
              <a:rPr lang="tt-RU" sz="800" b="1" dirty="0">
                <a:latin typeface="Times New Roman"/>
                <a:ea typeface="Times New Roman"/>
                <a:cs typeface="Times New Roman"/>
              </a:rPr>
              <a:t>ә</a:t>
            </a:r>
            <a:r>
              <a:rPr lang="ru-RU" sz="800" b="1" dirty="0">
                <a:latin typeface="Times New Roman"/>
                <a:ea typeface="Times New Roman"/>
                <a:cs typeface="Times New Roman"/>
              </a:rPr>
              <a:t>п </a:t>
            </a:r>
            <a:r>
              <a:rPr lang="ru-RU" sz="800" b="1" dirty="0" err="1">
                <a:latin typeface="Times New Roman"/>
                <a:ea typeface="Times New Roman"/>
                <a:cs typeface="Times New Roman"/>
              </a:rPr>
              <a:t>музеена</a:t>
            </a:r>
            <a:r>
              <a:rPr lang="ru-RU" sz="800" b="1" dirty="0">
                <a:latin typeface="Times New Roman"/>
                <a:ea typeface="Times New Roman"/>
                <a:cs typeface="Times New Roman"/>
              </a:rPr>
              <a:t> экскурсия  «</a:t>
            </a:r>
            <a:r>
              <a:rPr lang="ru-RU" sz="800" b="1" dirty="0" err="1">
                <a:latin typeface="Times New Roman"/>
                <a:ea typeface="Times New Roman"/>
                <a:cs typeface="Times New Roman"/>
              </a:rPr>
              <a:t>Сугыш</a:t>
            </a:r>
            <a:r>
              <a:rPr lang="ru-RU" sz="800" b="1" dirty="0">
                <a:latin typeface="Times New Roman"/>
                <a:ea typeface="Times New Roman"/>
                <a:cs typeface="Times New Roman"/>
              </a:rPr>
              <a:t> </a:t>
            </a:r>
            <a:r>
              <a:rPr lang="ru-RU" sz="800" b="1" dirty="0" err="1">
                <a:latin typeface="Times New Roman"/>
                <a:ea typeface="Times New Roman"/>
                <a:cs typeface="Times New Roman"/>
              </a:rPr>
              <a:t>еллары</a:t>
            </a:r>
            <a:r>
              <a:rPr lang="ru-RU" sz="800" b="1" dirty="0" smtClean="0">
                <a:latin typeface="Times New Roman"/>
                <a:ea typeface="Times New Roman"/>
                <a:cs typeface="Times New Roman"/>
              </a:rPr>
              <a:t>». </a:t>
            </a:r>
          </a:p>
          <a:p>
            <a:pPr marL="0" indent="0" fontAlgn="base">
              <a:spcBef>
                <a:spcPts val="0"/>
              </a:spcBef>
              <a:buNone/>
            </a:pPr>
            <a:r>
              <a:rPr lang="tt-RU" sz="800" dirty="0" smtClean="0">
                <a:latin typeface="Times New Roman"/>
                <a:ea typeface="Times New Roman"/>
                <a:cs typeface="Times New Roman"/>
              </a:rPr>
              <a:t>Мәктәп </a:t>
            </a:r>
            <a:r>
              <a:rPr lang="tt-RU" sz="800" dirty="0">
                <a:latin typeface="Times New Roman"/>
                <a:ea typeface="Times New Roman"/>
                <a:cs typeface="Times New Roman"/>
              </a:rPr>
              <a:t>музеенда 4 сыйныф укучылары өчен музей җитәкчесе Гиматдинова Р.Ф экскурсия үткәрде. Әлеге чараның бурычлары: 1.Укучыларның Бөек Ватан сугышы турындагы белемнәрен киңәйтүгә, эзләнү-тикшеренү эшчәнлеген активлаштыруга ярдәм итәргә.</a:t>
            </a:r>
            <a:endParaRPr lang="ru-RU" sz="800" dirty="0">
              <a:latin typeface="Calibri"/>
              <a:ea typeface="Calibri"/>
              <a:cs typeface="Times New Roman"/>
            </a:endParaRPr>
          </a:p>
          <a:p>
            <a:pPr marL="0" indent="0" fontAlgn="base">
              <a:spcBef>
                <a:spcPts val="0"/>
              </a:spcBef>
              <a:buNone/>
            </a:pPr>
            <a:r>
              <a:rPr lang="tt-RU" sz="800" dirty="0">
                <a:latin typeface="Times New Roman"/>
                <a:ea typeface="Times New Roman"/>
                <a:cs typeface="Times New Roman"/>
              </a:rPr>
              <a:t>2. Укучыларда логик фикерләүне, яңа материалны анализлый һәм гомумиләштерә белү.</a:t>
            </a:r>
            <a:endParaRPr lang="ru-RU" sz="800" dirty="0">
              <a:latin typeface="Calibri"/>
              <a:ea typeface="Calibri"/>
              <a:cs typeface="Times New Roman"/>
            </a:endParaRPr>
          </a:p>
          <a:p>
            <a:pPr marL="0" indent="0">
              <a:spcBef>
                <a:spcPts val="0"/>
              </a:spcBef>
              <a:buNone/>
            </a:pPr>
            <a:r>
              <a:rPr lang="tt-RU" sz="800" dirty="0">
                <a:latin typeface="Times New Roman"/>
                <a:ea typeface="Times New Roman"/>
              </a:rPr>
              <a:t>3. Укучыларда туган як тарихына карата кызыксыну, патриотизм, Ватаныбызның үткәненә карата хөрмәт һәм сакчыл караш тәрбияләү. Укучылар Бөек Ватан сугышы турында материалны кызыксынып кабул иттеләр, сорауларга җавап бирделәр, үзләренең ата - бабалары-сугыш елларында катнашучылар турындагы хатирәләре белән уртаклаштылар. Чара ахырында балалар музей экспонатлары белән таныштылар, Рима Фатыйховна аларның күпсанлы сорауларына җавап бирде.</a:t>
            </a:r>
            <a:endParaRPr lang="ru-RU" sz="800" dirty="0"/>
          </a:p>
        </p:txBody>
      </p:sp>
      <p:sp>
        <p:nvSpPr>
          <p:cNvPr id="5" name="Номер слайда 4"/>
          <p:cNvSpPr>
            <a:spLocks noGrp="1"/>
          </p:cNvSpPr>
          <p:nvPr>
            <p:ph type="sldNum" sz="quarter" idx="12"/>
          </p:nvPr>
        </p:nvSpPr>
        <p:spPr/>
        <p:txBody>
          <a:bodyPr/>
          <a:lstStyle/>
          <a:p>
            <a:fld id="{B19B0651-EE4F-4900-A07F-96A6BFA9D0F0}" type="slidenum">
              <a:rPr lang="ru-RU" smtClean="0"/>
              <a:t>16</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20210204-WA0009.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382712"/>
            <a:ext cx="4038600" cy="3028950"/>
          </a:xfrm>
          <a:prstGeom prst="rect">
            <a:avLst/>
          </a:prstGeom>
          <a:noFill/>
          <a:ln>
            <a:noFill/>
          </a:ln>
        </p:spPr>
      </p:pic>
    </p:spTree>
    <p:extLst>
      <p:ext uri="{BB962C8B-B14F-4D97-AF65-F5344CB8AC3E}">
        <p14:creationId xmlns:p14="http://schemas.microsoft.com/office/powerpoint/2010/main" val="25622749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20680" cy="857250"/>
          </a:xfrm>
        </p:spPr>
        <p:txBody>
          <a:bodyPr>
            <a:normAutofit fontScale="90000"/>
          </a:bodyPr>
          <a:lstStyle/>
          <a:p>
            <a:pPr lvl="0" fontAlgn="base">
              <a:lnSpc>
                <a:spcPct val="115000"/>
              </a:lnSpc>
              <a:spcBef>
                <a:spcPct val="20000"/>
              </a:spcBef>
            </a:pPr>
            <a:r>
              <a:rPr lang="tt-RU" sz="1300" dirty="0" smtClean="0">
                <a:solidFill>
                  <a:prstClr val="black"/>
                </a:solidFill>
                <a:latin typeface="Times New Roman"/>
                <a:ea typeface="Times New Roman"/>
                <a:cs typeface="+mn-cs"/>
              </a:rPr>
              <a:t/>
            </a:r>
            <a:br>
              <a:rPr lang="tt-RU" sz="1300" dirty="0" smtClean="0">
                <a:solidFill>
                  <a:prstClr val="black"/>
                </a:solidFill>
                <a:latin typeface="Times New Roman"/>
                <a:ea typeface="Times New Roman"/>
                <a:cs typeface="+mn-cs"/>
              </a:rPr>
            </a:br>
            <a:r>
              <a:rPr lang="tt-RU" sz="1300" dirty="0">
                <a:solidFill>
                  <a:prstClr val="black"/>
                </a:solidFill>
                <a:latin typeface="Times New Roman"/>
                <a:ea typeface="Times New Roman"/>
                <a:cs typeface="+mn-cs"/>
              </a:rPr>
              <a:t/>
            </a:r>
            <a:br>
              <a:rPr lang="tt-RU" sz="1300" dirty="0">
                <a:solidFill>
                  <a:prstClr val="black"/>
                </a:solidFill>
                <a:latin typeface="Times New Roman"/>
                <a:ea typeface="Times New Roman"/>
                <a:cs typeface="+mn-cs"/>
              </a:rPr>
            </a:br>
            <a:r>
              <a:rPr lang="tt-RU" sz="1300" dirty="0" smtClean="0">
                <a:solidFill>
                  <a:prstClr val="black"/>
                </a:solidFill>
                <a:latin typeface="Times New Roman"/>
                <a:ea typeface="Times New Roman"/>
                <a:cs typeface="+mn-cs"/>
              </a:rPr>
              <a:t/>
            </a:r>
            <a:br>
              <a:rPr lang="tt-RU" sz="1300" dirty="0" smtClean="0">
                <a:solidFill>
                  <a:prstClr val="black"/>
                </a:solidFill>
                <a:latin typeface="Times New Roman"/>
                <a:ea typeface="Times New Roman"/>
                <a:cs typeface="+mn-cs"/>
              </a:rPr>
            </a:br>
            <a:r>
              <a:rPr lang="tt-RU" sz="1800" dirty="0" smtClean="0">
                <a:solidFill>
                  <a:srgbClr val="009900"/>
                </a:solidFill>
                <a:latin typeface="Times New Roman"/>
                <a:ea typeface="Times New Roman"/>
                <a:cs typeface="+mn-cs"/>
              </a:rPr>
              <a:t>“</a:t>
            </a:r>
            <a:r>
              <a:rPr lang="tt-RU" sz="1800" dirty="0">
                <a:solidFill>
                  <a:srgbClr val="009900"/>
                </a:solidFill>
                <a:latin typeface="Times New Roman"/>
                <a:ea typeface="Times New Roman"/>
                <a:cs typeface="+mn-cs"/>
              </a:rPr>
              <a:t>Телләр дөньясында” рәсемнәр </a:t>
            </a:r>
            <a:r>
              <a:rPr lang="tt-RU" sz="1800" dirty="0" smtClean="0">
                <a:solidFill>
                  <a:srgbClr val="009900"/>
                </a:solidFill>
                <a:latin typeface="Times New Roman"/>
                <a:ea typeface="Times New Roman"/>
                <a:cs typeface="+mn-cs"/>
              </a:rPr>
              <a:t>бәйгесе. / </a:t>
            </a:r>
            <a:r>
              <a:rPr lang="ru-RU" sz="1800" dirty="0" smtClean="0">
                <a:solidFill>
                  <a:srgbClr val="009900"/>
                </a:solidFill>
                <a:latin typeface="Times New Roman"/>
                <a:ea typeface="Times New Roman"/>
                <a:cs typeface="Times New Roman"/>
              </a:rPr>
              <a:t>Конкурс </a:t>
            </a:r>
            <a:r>
              <a:rPr lang="ru-RU" sz="1800" dirty="0">
                <a:solidFill>
                  <a:srgbClr val="009900"/>
                </a:solidFill>
                <a:latin typeface="Times New Roman"/>
                <a:ea typeface="Times New Roman"/>
                <a:cs typeface="Times New Roman"/>
              </a:rPr>
              <a:t>рисунков «В мире языков».</a:t>
            </a:r>
            <a:br>
              <a:rPr lang="ru-RU" sz="1800" dirty="0">
                <a:solidFill>
                  <a:srgbClr val="009900"/>
                </a:solidFill>
                <a:latin typeface="Times New Roman"/>
                <a:ea typeface="Times New Roman"/>
                <a:cs typeface="Times New Roman"/>
              </a:rPr>
            </a:br>
            <a:r>
              <a:rPr lang="ru-RU" sz="1300" dirty="0">
                <a:solidFill>
                  <a:srgbClr val="000000"/>
                </a:solidFill>
                <a:latin typeface="Times New Roman"/>
                <a:ea typeface="Times New Roman"/>
                <a:cs typeface="Times New Roman"/>
              </a:rPr>
              <a:t/>
            </a:r>
            <a:br>
              <a:rPr lang="ru-RU" sz="1300" dirty="0">
                <a:solidFill>
                  <a:srgbClr val="000000"/>
                </a:solidFill>
                <a:latin typeface="Times New Roman"/>
                <a:ea typeface="Times New Roman"/>
                <a:cs typeface="Times New Roman"/>
              </a:rPr>
            </a:br>
            <a:endParaRPr lang="ru-RU" dirty="0"/>
          </a:p>
        </p:txBody>
      </p:sp>
      <p:sp>
        <p:nvSpPr>
          <p:cNvPr id="4" name="Объект 3"/>
          <p:cNvSpPr>
            <a:spLocks noGrp="1"/>
          </p:cNvSpPr>
          <p:nvPr>
            <p:ph sz="half" idx="2"/>
          </p:nvPr>
        </p:nvSpPr>
        <p:spPr/>
        <p:txBody>
          <a:bodyPr>
            <a:normAutofit/>
          </a:bodyPr>
          <a:lstStyle/>
          <a:p>
            <a:pPr marL="0" lvl="0" indent="0" fontAlgn="base">
              <a:spcBef>
                <a:spcPts val="0"/>
              </a:spcBef>
              <a:buNone/>
            </a:pPr>
            <a:r>
              <a:rPr lang="tt-RU" sz="1200" b="1" dirty="0">
                <a:solidFill>
                  <a:prstClr val="black"/>
                </a:solidFill>
                <a:latin typeface="Times New Roman"/>
                <a:ea typeface="Times New Roman"/>
              </a:rPr>
              <a:t>“Телләр дөньясында” рәсемнәр бәйгесе</a:t>
            </a:r>
            <a:endParaRPr lang="ru-RU" sz="1200" b="1" dirty="0">
              <a:solidFill>
                <a:srgbClr val="000000"/>
              </a:solidFill>
              <a:latin typeface="Times New Roman"/>
              <a:ea typeface="Times New Roman"/>
              <a:cs typeface="Times New Roman"/>
            </a:endParaRPr>
          </a:p>
          <a:p>
            <a:pPr marL="0" indent="0">
              <a:spcBef>
                <a:spcPts val="0"/>
              </a:spcBef>
              <a:buNone/>
            </a:pPr>
            <a:r>
              <a:rPr lang="ru-RU" sz="1200" dirty="0" err="1" smtClean="0">
                <a:solidFill>
                  <a:srgbClr val="000000"/>
                </a:solidFill>
                <a:latin typeface="Times New Roman"/>
                <a:ea typeface="Times New Roman"/>
                <a:cs typeface="Times New Roman"/>
              </a:rPr>
              <a:t>Татарстанда</a:t>
            </a:r>
            <a:r>
              <a:rPr lang="ru-RU" sz="1200" dirty="0" smtClean="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туган</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телләр</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һәм</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халыклар</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бердәмлеге</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елы</a:t>
            </a:r>
            <a:r>
              <a:rPr lang="ru-RU" sz="1200" dirty="0">
                <a:solidFill>
                  <a:srgbClr val="000000"/>
                </a:solidFill>
                <a:latin typeface="Times New Roman"/>
                <a:ea typeface="Times New Roman"/>
                <a:cs typeface="Times New Roman"/>
              </a:rPr>
              <a:t> </a:t>
            </a:r>
            <a:r>
              <a:rPr lang="ru-RU" sz="1200" dirty="0" err="1" smtClean="0">
                <a:solidFill>
                  <a:srgbClr val="000000"/>
                </a:solidFill>
                <a:latin typeface="Times New Roman"/>
                <a:ea typeface="Times New Roman"/>
                <a:cs typeface="Times New Roman"/>
              </a:rPr>
              <a:t>уңаеннан</a:t>
            </a:r>
            <a:r>
              <a:rPr lang="ru-RU" sz="1200" dirty="0" smtClean="0">
                <a:solidFill>
                  <a:srgbClr val="000000"/>
                </a:solidFill>
                <a:latin typeface="Times New Roman"/>
                <a:ea typeface="Times New Roman"/>
                <a:cs typeface="Times New Roman"/>
              </a:rPr>
              <a:t> 1А </a:t>
            </a:r>
            <a:r>
              <a:rPr lang="ru-RU" sz="1200" dirty="0" err="1">
                <a:solidFill>
                  <a:srgbClr val="000000"/>
                </a:solidFill>
                <a:latin typeface="Times New Roman"/>
                <a:ea typeface="Times New Roman"/>
                <a:cs typeface="Times New Roman"/>
              </a:rPr>
              <a:t>һәм</a:t>
            </a:r>
            <a:r>
              <a:rPr lang="ru-RU" sz="1200" dirty="0">
                <a:solidFill>
                  <a:srgbClr val="000000"/>
                </a:solidFill>
                <a:latin typeface="Times New Roman"/>
                <a:ea typeface="Times New Roman"/>
                <a:cs typeface="Times New Roman"/>
              </a:rPr>
              <a:t> 1Б </a:t>
            </a:r>
            <a:r>
              <a:rPr lang="ru-RU" sz="1200" dirty="0" err="1">
                <a:solidFill>
                  <a:srgbClr val="000000"/>
                </a:solidFill>
                <a:latin typeface="Times New Roman"/>
                <a:ea typeface="Times New Roman"/>
                <a:cs typeface="Times New Roman"/>
              </a:rPr>
              <a:t>сыйныфларында</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сыйныф</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җитәкчеләре</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Шарафетдинова</a:t>
            </a:r>
            <a:r>
              <a:rPr lang="ru-RU" sz="1200" dirty="0">
                <a:solidFill>
                  <a:srgbClr val="000000"/>
                </a:solidFill>
                <a:latin typeface="Times New Roman"/>
                <a:ea typeface="Times New Roman"/>
                <a:cs typeface="Times New Roman"/>
              </a:rPr>
              <a:t> Д.Х. </a:t>
            </a:r>
            <a:r>
              <a:rPr lang="ru-RU" sz="1200" dirty="0" err="1">
                <a:solidFill>
                  <a:srgbClr val="000000"/>
                </a:solidFill>
                <a:latin typeface="Times New Roman"/>
                <a:ea typeface="Times New Roman"/>
                <a:cs typeface="Times New Roman"/>
              </a:rPr>
              <a:t>һәм</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Мингазова</a:t>
            </a:r>
            <a:r>
              <a:rPr lang="ru-RU" sz="1200" dirty="0">
                <a:solidFill>
                  <a:srgbClr val="000000"/>
                </a:solidFill>
                <a:latin typeface="Times New Roman"/>
                <a:ea typeface="Times New Roman"/>
                <a:cs typeface="Times New Roman"/>
              </a:rPr>
              <a:t> Л.Т.) “</a:t>
            </a:r>
            <a:r>
              <a:rPr lang="ru-RU" sz="1200" dirty="0" err="1">
                <a:solidFill>
                  <a:srgbClr val="000000"/>
                </a:solidFill>
                <a:latin typeface="Times New Roman"/>
                <a:ea typeface="Times New Roman"/>
                <a:cs typeface="Times New Roman"/>
              </a:rPr>
              <a:t>Телләр</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дөньясында</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темасы</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астында</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рәсемнәр</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бәйгесе</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булып</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үтте</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Бу</a:t>
            </a:r>
            <a:r>
              <a:rPr lang="ru-RU" sz="1200" dirty="0">
                <a:solidFill>
                  <a:srgbClr val="000000"/>
                </a:solidFill>
                <a:latin typeface="Times New Roman"/>
                <a:ea typeface="Times New Roman"/>
                <a:cs typeface="Times New Roman"/>
              </a:rPr>
              <a:t> чара </a:t>
            </a:r>
            <a:r>
              <a:rPr lang="ru-RU" sz="1200" dirty="0" err="1">
                <a:solidFill>
                  <a:srgbClr val="000000"/>
                </a:solidFill>
                <a:latin typeface="Times New Roman"/>
                <a:ea typeface="Times New Roman"/>
                <a:cs typeface="Times New Roman"/>
              </a:rPr>
              <a:t>балаларны</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милли</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ризыклар</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костюмнар</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бәйрәмнәр</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халык</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әкиятләре</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белән</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тирәнтен</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таныштыру</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максатыннан</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үткәрелде</a:t>
            </a:r>
            <a:r>
              <a:rPr lang="ru-RU" sz="1200" dirty="0">
                <a:solidFill>
                  <a:srgbClr val="000000"/>
                </a:solidFill>
                <a:latin typeface="Times New Roman"/>
                <a:ea typeface="Times New Roman"/>
                <a:cs typeface="Times New Roman"/>
              </a:rPr>
              <a:t>.</a:t>
            </a:r>
            <a:endParaRPr lang="ru-RU" sz="1200" dirty="0">
              <a:latin typeface="Calibri"/>
              <a:ea typeface="Calibri"/>
              <a:cs typeface="Times New Roman"/>
            </a:endParaRPr>
          </a:p>
          <a:p>
            <a:pPr marL="0" indent="0" fontAlgn="base">
              <a:spcBef>
                <a:spcPts val="0"/>
              </a:spcBef>
              <a:buNone/>
            </a:pPr>
            <a:endParaRPr lang="ru-RU" sz="1200" dirty="0" smtClean="0">
              <a:solidFill>
                <a:srgbClr val="000000"/>
              </a:solidFill>
              <a:latin typeface="Times New Roman"/>
              <a:ea typeface="Times New Roman"/>
              <a:cs typeface="Times New Roman"/>
            </a:endParaRPr>
          </a:p>
          <a:p>
            <a:pPr marL="0" indent="0" fontAlgn="base">
              <a:spcBef>
                <a:spcPts val="0"/>
              </a:spcBef>
              <a:buNone/>
            </a:pPr>
            <a:r>
              <a:rPr lang="ru-RU" sz="1200" b="1" dirty="0" smtClean="0">
                <a:solidFill>
                  <a:srgbClr val="000000"/>
                </a:solidFill>
                <a:latin typeface="Times New Roman"/>
                <a:ea typeface="Times New Roman"/>
                <a:cs typeface="Times New Roman"/>
              </a:rPr>
              <a:t>Конкурс рисунков «В </a:t>
            </a:r>
            <a:r>
              <a:rPr lang="ru-RU" sz="1200" b="1" dirty="0">
                <a:solidFill>
                  <a:srgbClr val="000000"/>
                </a:solidFill>
                <a:latin typeface="Times New Roman"/>
                <a:ea typeface="Times New Roman"/>
                <a:cs typeface="Times New Roman"/>
              </a:rPr>
              <a:t>мире языков</a:t>
            </a:r>
            <a:r>
              <a:rPr lang="ru-RU" sz="1200" b="1" dirty="0" smtClean="0">
                <a:solidFill>
                  <a:srgbClr val="000000"/>
                </a:solidFill>
                <a:latin typeface="Times New Roman"/>
                <a:ea typeface="Times New Roman"/>
                <a:cs typeface="Times New Roman"/>
              </a:rPr>
              <a:t>».</a:t>
            </a:r>
          </a:p>
          <a:p>
            <a:pPr marL="0" indent="0" fontAlgn="base">
              <a:spcBef>
                <a:spcPts val="0"/>
              </a:spcBef>
              <a:buNone/>
            </a:pPr>
            <a:r>
              <a:rPr lang="ru-RU" sz="1200" dirty="0" smtClean="0">
                <a:solidFill>
                  <a:srgbClr val="000000"/>
                </a:solidFill>
                <a:latin typeface="Times New Roman"/>
                <a:ea typeface="Times New Roman"/>
                <a:cs typeface="Times New Roman"/>
              </a:rPr>
              <a:t>С </a:t>
            </a:r>
            <a:r>
              <a:rPr lang="ru-RU" sz="1200" dirty="0">
                <a:solidFill>
                  <a:srgbClr val="000000"/>
                </a:solidFill>
                <a:latin typeface="Times New Roman"/>
                <a:ea typeface="Times New Roman"/>
                <a:cs typeface="Times New Roman"/>
              </a:rPr>
              <a:t>целью расширения знаний учащихся о национальных блюдах, костюмах, праздниках, народных сказках в 1А и 1Б классах (</a:t>
            </a:r>
            <a:r>
              <a:rPr lang="ru-RU" sz="1200" dirty="0" err="1">
                <a:solidFill>
                  <a:srgbClr val="000000"/>
                </a:solidFill>
                <a:latin typeface="Times New Roman"/>
                <a:ea typeface="Times New Roman"/>
                <a:cs typeface="Times New Roman"/>
              </a:rPr>
              <a:t>кл.рук</a:t>
            </a:r>
            <a:r>
              <a:rPr lang="ru-RU" sz="1200" dirty="0">
                <a:solidFill>
                  <a:srgbClr val="000000"/>
                </a:solidFill>
                <a:latin typeface="Times New Roman"/>
                <a:ea typeface="Times New Roman"/>
                <a:cs typeface="Times New Roman"/>
              </a:rPr>
              <a:t>. </a:t>
            </a:r>
            <a:r>
              <a:rPr lang="ru-RU" sz="1200" dirty="0" err="1">
                <a:solidFill>
                  <a:srgbClr val="000000"/>
                </a:solidFill>
                <a:latin typeface="Times New Roman"/>
                <a:ea typeface="Times New Roman"/>
                <a:cs typeface="Times New Roman"/>
              </a:rPr>
              <a:t>Шарафетдинова</a:t>
            </a:r>
            <a:r>
              <a:rPr lang="ru-RU" sz="1200" dirty="0">
                <a:solidFill>
                  <a:srgbClr val="000000"/>
                </a:solidFill>
                <a:latin typeface="Times New Roman"/>
                <a:ea typeface="Times New Roman"/>
                <a:cs typeface="Times New Roman"/>
              </a:rPr>
              <a:t> Д.Х. и </a:t>
            </a:r>
            <a:r>
              <a:rPr lang="ru-RU" sz="1200" dirty="0" err="1">
                <a:solidFill>
                  <a:srgbClr val="000000"/>
                </a:solidFill>
                <a:latin typeface="Times New Roman"/>
                <a:ea typeface="Times New Roman"/>
                <a:cs typeface="Times New Roman"/>
              </a:rPr>
              <a:t>Мингазова</a:t>
            </a:r>
            <a:r>
              <a:rPr lang="ru-RU" sz="1200" dirty="0">
                <a:solidFill>
                  <a:srgbClr val="000000"/>
                </a:solidFill>
                <a:latin typeface="Times New Roman"/>
                <a:ea typeface="Times New Roman"/>
                <a:cs typeface="Times New Roman"/>
              </a:rPr>
              <a:t> Л.Т.) прошел конкурс рисунков на тему «В мире языков». Все дети приняли активное участие.</a:t>
            </a:r>
            <a:endParaRPr lang="ru-RU" sz="1200" dirty="0">
              <a:latin typeface="Calibri"/>
              <a:ea typeface="Calibri"/>
              <a:cs typeface="Times New Roman"/>
            </a:endParaRPr>
          </a:p>
          <a:p>
            <a:pPr>
              <a:spcBef>
                <a:spcPts val="0"/>
              </a:spcBef>
            </a:pPr>
            <a:endParaRPr lang="ru-RU" sz="1200" dirty="0"/>
          </a:p>
        </p:txBody>
      </p:sp>
      <p:sp>
        <p:nvSpPr>
          <p:cNvPr id="5" name="Номер слайда 4"/>
          <p:cNvSpPr>
            <a:spLocks noGrp="1"/>
          </p:cNvSpPr>
          <p:nvPr>
            <p:ph type="sldNum" sz="quarter" idx="12"/>
          </p:nvPr>
        </p:nvSpPr>
        <p:spPr/>
        <p:txBody>
          <a:bodyPr/>
          <a:lstStyle/>
          <a:p>
            <a:fld id="{B19B0651-EE4F-4900-A07F-96A6BFA9D0F0}" type="slidenum">
              <a:rPr lang="ru-RU" smtClean="0"/>
              <a:t>17</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D0%94%D0%BB%D1%8F%20%D1%81%D0%B0%D0%B9%D1%82%D0%B0.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1075805" y="1845627"/>
            <a:ext cx="2801389" cy="2103120"/>
          </a:xfrm>
          <a:prstGeom prst="rect">
            <a:avLst/>
          </a:prstGeom>
          <a:noFill/>
          <a:ln>
            <a:noFill/>
          </a:ln>
        </p:spPr>
      </p:pic>
    </p:spTree>
    <p:extLst>
      <p:ext uri="{BB962C8B-B14F-4D97-AF65-F5344CB8AC3E}">
        <p14:creationId xmlns:p14="http://schemas.microsoft.com/office/powerpoint/2010/main" val="214987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Autofit/>
          </a:bodyPr>
          <a:lstStyle/>
          <a:p>
            <a:pPr lvl="0">
              <a:lnSpc>
                <a:spcPct val="115000"/>
              </a:lnSpc>
              <a:spcBef>
                <a:spcPct val="20000"/>
              </a:spcBef>
            </a:pPr>
            <a:r>
              <a:rPr lang="ru-RU" sz="1600" dirty="0" smtClean="0">
                <a:solidFill>
                  <a:srgbClr val="009900"/>
                </a:solidFill>
                <a:latin typeface="Times New Roman"/>
                <a:ea typeface="Calibri"/>
                <a:cs typeface="Times New Roman"/>
              </a:rPr>
              <a:t/>
            </a:r>
            <a:br>
              <a:rPr lang="ru-RU" sz="1600" dirty="0" smtClean="0">
                <a:solidFill>
                  <a:srgbClr val="009900"/>
                </a:solidFill>
                <a:latin typeface="Times New Roman"/>
                <a:ea typeface="Calibri"/>
                <a:cs typeface="Times New Roman"/>
              </a:rPr>
            </a:br>
            <a:r>
              <a:rPr lang="ru-RU" sz="1600" dirty="0" err="1" smtClean="0">
                <a:solidFill>
                  <a:srgbClr val="009900"/>
                </a:solidFill>
                <a:latin typeface="Times New Roman"/>
                <a:ea typeface="Calibri"/>
                <a:cs typeface="Times New Roman"/>
              </a:rPr>
              <a:t>Акыллылар</a:t>
            </a:r>
            <a:r>
              <a:rPr lang="ru-RU" sz="1600" dirty="0">
                <a:solidFill>
                  <a:srgbClr val="009900"/>
                </a:solidFill>
                <a:latin typeface="Times New Roman"/>
                <a:ea typeface="Calibri"/>
                <a:cs typeface="Times New Roman"/>
              </a:rPr>
              <a:t>, </a:t>
            </a:r>
            <a:r>
              <a:rPr lang="tt-RU" sz="1600" dirty="0">
                <a:solidFill>
                  <a:srgbClr val="009900"/>
                </a:solidFill>
                <a:latin typeface="Times New Roman"/>
                <a:ea typeface="Calibri"/>
                <a:cs typeface="Times New Roman"/>
              </a:rPr>
              <a:t>уңганнар, көчлеләр һәм кыюлар.</a:t>
            </a:r>
            <a:r>
              <a:rPr lang="ru-RU" sz="1600" dirty="0">
                <a:solidFill>
                  <a:srgbClr val="009900"/>
                </a:solidFill>
                <a:latin typeface="Times New Roman"/>
                <a:ea typeface="Calibri"/>
                <a:cs typeface="Times New Roman"/>
              </a:rPr>
              <a:t> /Умные – умелые, сильные и смелые.</a:t>
            </a:r>
            <a:r>
              <a:rPr lang="ru-RU" sz="1600" b="0" dirty="0">
                <a:solidFill>
                  <a:srgbClr val="009900"/>
                </a:solidFill>
                <a:latin typeface="Calibri"/>
                <a:ea typeface="Calibri"/>
                <a:cs typeface="Times New Roman"/>
              </a:rPr>
              <a:t/>
            </a:r>
            <a:br>
              <a:rPr lang="ru-RU" sz="1600" b="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p:txBody>
          <a:bodyPr>
            <a:normAutofit fontScale="40000" lnSpcReduction="20000"/>
          </a:bodyPr>
          <a:lstStyle/>
          <a:p>
            <a:pPr marL="0" indent="0">
              <a:lnSpc>
                <a:spcPct val="115000"/>
              </a:lnSpc>
              <a:spcAft>
                <a:spcPts val="0"/>
              </a:spcAft>
              <a:buNone/>
            </a:pPr>
            <a:r>
              <a:rPr lang="ru-RU" b="1" dirty="0" err="1">
                <a:latin typeface="Times New Roman"/>
                <a:ea typeface="Calibri"/>
                <a:cs typeface="Times New Roman"/>
              </a:rPr>
              <a:t>Акыллылар</a:t>
            </a:r>
            <a:r>
              <a:rPr lang="ru-RU" b="1" dirty="0">
                <a:latin typeface="Times New Roman"/>
                <a:ea typeface="Calibri"/>
                <a:cs typeface="Times New Roman"/>
              </a:rPr>
              <a:t>, </a:t>
            </a:r>
            <a:r>
              <a:rPr lang="tt-RU" b="1" dirty="0">
                <a:latin typeface="Times New Roman"/>
                <a:ea typeface="Calibri"/>
                <a:cs typeface="Times New Roman"/>
              </a:rPr>
              <a:t>уңганнар, көчлеләр һәм кыюлар.</a:t>
            </a:r>
            <a:r>
              <a:rPr lang="ru-RU" b="1" dirty="0">
                <a:latin typeface="Times New Roman"/>
                <a:ea typeface="Calibri"/>
                <a:cs typeface="Times New Roman"/>
              </a:rPr>
              <a:t> </a:t>
            </a:r>
            <a:endParaRPr lang="ru-RU" dirty="0">
              <a:latin typeface="Calibri"/>
              <a:ea typeface="Calibri"/>
              <a:cs typeface="Times New Roman"/>
            </a:endParaRPr>
          </a:p>
          <a:p>
            <a:pPr marL="0" indent="0">
              <a:lnSpc>
                <a:spcPct val="115000"/>
              </a:lnSpc>
              <a:spcAft>
                <a:spcPts val="0"/>
              </a:spcAft>
              <a:buNone/>
            </a:pPr>
            <a:r>
              <a:rPr lang="tt-RU" dirty="0">
                <a:latin typeface="Times New Roman"/>
                <a:ea typeface="Calibri"/>
                <a:cs typeface="Times New Roman"/>
              </a:rPr>
              <a:t> 2021 ел Татарстан Республикасында  </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Туган</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телләр</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һәм</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халыклар</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бердәмлеге</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елы</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дип</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игьлан</a:t>
            </a:r>
            <a:r>
              <a:rPr lang="ru-RU" dirty="0">
                <a:solidFill>
                  <a:srgbClr val="000000"/>
                </a:solidFill>
                <a:latin typeface="Times New Roman"/>
                <a:ea typeface="Calibri"/>
                <a:cs typeface="Times New Roman"/>
              </a:rPr>
              <a:t> </a:t>
            </a:r>
            <a:r>
              <a:rPr lang="ru-RU" dirty="0" err="1">
                <a:solidFill>
                  <a:srgbClr val="000000"/>
                </a:solidFill>
                <a:latin typeface="Times New Roman"/>
                <a:ea typeface="Calibri"/>
                <a:cs typeface="Times New Roman"/>
              </a:rPr>
              <a:t>ителде</a:t>
            </a:r>
            <a:r>
              <a:rPr lang="tt-RU" dirty="0">
                <a:solidFill>
                  <a:srgbClr val="000000"/>
                </a:solidFill>
                <a:latin typeface="Times New Roman"/>
                <a:ea typeface="Calibri"/>
                <a:cs typeface="Times New Roman"/>
              </a:rPr>
              <a:t>. Шул уңайдан,</a:t>
            </a:r>
            <a:r>
              <a:rPr lang="tt-RU" dirty="0">
                <a:solidFill>
                  <a:srgbClr val="333333"/>
                </a:solidFill>
                <a:latin typeface="Times New Roman"/>
                <a:ea typeface="Calibri"/>
                <a:cs typeface="Times New Roman"/>
              </a:rPr>
              <a:t> “Укучылар өчен мәдәният” махсус проектын тормышка ашыру максатыннан, 5 февралҗ көне Шөгер авылы мәдәният йортында “</a:t>
            </a:r>
            <a:r>
              <a:rPr lang="tt-RU" dirty="0">
                <a:latin typeface="Times New Roman"/>
                <a:ea typeface="Calibri"/>
                <a:cs typeface="Times New Roman"/>
              </a:rPr>
              <a:t>Акыллылар, уңганнар, көчлеләр һәм кыюлар” дип исемләнгән спорт-интеллектуаль чара үткәрелде. Укучылар төрле эстафеталарда катнаштылар, башваткычлар һәм табышмаклар чиштеләр. Балалр уеннарда бик актив катнаштылар, чара бик күңелле узды.</a:t>
            </a:r>
            <a:endParaRPr lang="ru-RU" dirty="0">
              <a:latin typeface="Calibri"/>
              <a:ea typeface="Calibri"/>
              <a:cs typeface="Times New Roman"/>
            </a:endParaRPr>
          </a:p>
          <a:p>
            <a:pPr marL="0" indent="0">
              <a:lnSpc>
                <a:spcPct val="115000"/>
              </a:lnSpc>
              <a:spcAft>
                <a:spcPts val="0"/>
              </a:spcAft>
              <a:buNone/>
            </a:pPr>
            <a:r>
              <a:rPr lang="ru-RU" b="1" dirty="0">
                <a:latin typeface="Times New Roman"/>
                <a:ea typeface="Calibri"/>
                <a:cs typeface="Times New Roman"/>
              </a:rPr>
              <a:t>Умные – умелые, сильные и смелые.</a:t>
            </a:r>
            <a:endParaRPr lang="ru-RU" dirty="0">
              <a:latin typeface="Calibri"/>
              <a:ea typeface="Calibri"/>
              <a:cs typeface="Times New Roman"/>
            </a:endParaRPr>
          </a:p>
          <a:p>
            <a:pPr marL="0" indent="0">
              <a:lnSpc>
                <a:spcPct val="115000"/>
              </a:lnSpc>
              <a:spcAft>
                <a:spcPts val="0"/>
              </a:spcAft>
              <a:buNone/>
            </a:pPr>
            <a:r>
              <a:rPr lang="ru-RU" dirty="0">
                <a:latin typeface="Times New Roman"/>
                <a:ea typeface="Calibri"/>
                <a:cs typeface="Times New Roman"/>
              </a:rPr>
              <a:t>В рамках мероприятий  посвящённых Году родных языков и народного единства, а также с целью реализации проекта «Культура для школьников», 5 февраля В </a:t>
            </a:r>
            <a:r>
              <a:rPr lang="ru-RU" dirty="0" err="1">
                <a:latin typeface="Times New Roman"/>
                <a:ea typeface="Calibri"/>
                <a:cs typeface="Times New Roman"/>
              </a:rPr>
              <a:t>Шугуровском</a:t>
            </a:r>
            <a:r>
              <a:rPr lang="ru-RU" dirty="0">
                <a:latin typeface="Times New Roman"/>
                <a:ea typeface="Calibri"/>
                <a:cs typeface="Times New Roman"/>
              </a:rPr>
              <a:t> СДК организовано спортивно-интеллектуальное мероприятие по теме: «Умные –умелые, сильные и смелые». Ребята приняли участие в разнообразных эстафетах, отгадывали загадки, тематические головоломки. Школьники активно и с удовольствием участвовали в данном мероприятии.</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18</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C:\Users\Matrix\Downloads\IMG-20210205-WA0005.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382712"/>
            <a:ext cx="4038600" cy="3028950"/>
          </a:xfrm>
          <a:prstGeom prst="rect">
            <a:avLst/>
          </a:prstGeom>
          <a:noFill/>
          <a:ln>
            <a:noFill/>
          </a:ln>
        </p:spPr>
      </p:pic>
    </p:spTree>
    <p:extLst>
      <p:ext uri="{BB962C8B-B14F-4D97-AF65-F5344CB8AC3E}">
        <p14:creationId xmlns:p14="http://schemas.microsoft.com/office/powerpoint/2010/main" val="37878771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048672" cy="857250"/>
          </a:xfrm>
        </p:spPr>
        <p:txBody>
          <a:bodyPr>
            <a:normAutofit/>
          </a:bodyPr>
          <a:lstStyle/>
          <a:p>
            <a:pPr lvl="0" fontAlgn="base">
              <a:spcBef>
                <a:spcPct val="20000"/>
              </a:spcBef>
            </a:pPr>
            <a:r>
              <a:rPr lang="tt-RU" sz="1600" dirty="0">
                <a:solidFill>
                  <a:srgbClr val="009900"/>
                </a:solidFill>
                <a:latin typeface="Times New Roman"/>
                <a:ea typeface="Times New Roman"/>
                <a:cs typeface="+mn-cs"/>
              </a:rPr>
              <a:t>Татарская национальная игра “Түбәтәй</a:t>
            </a:r>
            <a:r>
              <a:rPr lang="tt-RU" sz="1600" dirty="0" smtClean="0">
                <a:solidFill>
                  <a:srgbClr val="009900"/>
                </a:solidFill>
                <a:latin typeface="Times New Roman"/>
                <a:ea typeface="Times New Roman"/>
                <a:cs typeface="+mn-cs"/>
              </a:rPr>
              <a:t>”. / </a:t>
            </a:r>
            <a:r>
              <a:rPr lang="ru-RU" sz="1600" dirty="0" smtClean="0">
                <a:solidFill>
                  <a:srgbClr val="009900"/>
                </a:solidFill>
                <a:latin typeface="Times New Roman"/>
                <a:ea typeface="Times New Roman"/>
                <a:cs typeface="+mn-cs"/>
              </a:rPr>
              <a:t>Татар </a:t>
            </a:r>
            <a:r>
              <a:rPr lang="ru-RU" sz="1600" dirty="0" err="1">
                <a:solidFill>
                  <a:srgbClr val="009900"/>
                </a:solidFill>
                <a:latin typeface="Times New Roman"/>
                <a:ea typeface="Times New Roman"/>
                <a:cs typeface="+mn-cs"/>
              </a:rPr>
              <a:t>халык</a:t>
            </a:r>
            <a:r>
              <a:rPr lang="ru-RU" sz="1600" dirty="0">
                <a:solidFill>
                  <a:srgbClr val="009900"/>
                </a:solidFill>
                <a:latin typeface="Times New Roman"/>
                <a:ea typeface="Times New Roman"/>
                <a:cs typeface="+mn-cs"/>
              </a:rPr>
              <a:t> </a:t>
            </a:r>
            <a:r>
              <a:rPr lang="ru-RU" sz="1600" dirty="0" err="1">
                <a:solidFill>
                  <a:srgbClr val="009900"/>
                </a:solidFill>
                <a:latin typeface="Times New Roman"/>
                <a:ea typeface="Times New Roman"/>
                <a:cs typeface="+mn-cs"/>
              </a:rPr>
              <a:t>уены</a:t>
            </a:r>
            <a:r>
              <a:rPr lang="ru-RU" sz="1600" dirty="0">
                <a:solidFill>
                  <a:srgbClr val="009900"/>
                </a:solidFill>
                <a:latin typeface="Times New Roman"/>
                <a:ea typeface="Times New Roman"/>
                <a:cs typeface="+mn-cs"/>
              </a:rPr>
              <a:t> «Т</a:t>
            </a:r>
            <a:r>
              <a:rPr lang="tt-RU" sz="1600" dirty="0">
                <a:solidFill>
                  <a:srgbClr val="009900"/>
                </a:solidFill>
                <a:latin typeface="Times New Roman"/>
                <a:ea typeface="Times New Roman"/>
                <a:cs typeface="+mn-cs"/>
              </a:rPr>
              <a:t>ү</a:t>
            </a:r>
            <a:r>
              <a:rPr lang="ru-RU" sz="1600" dirty="0">
                <a:solidFill>
                  <a:srgbClr val="009900"/>
                </a:solidFill>
                <a:latin typeface="Times New Roman"/>
                <a:ea typeface="Times New Roman"/>
                <a:cs typeface="+mn-cs"/>
              </a:rPr>
              <a:t>б</a:t>
            </a:r>
            <a:r>
              <a:rPr lang="tt-RU" sz="1600" dirty="0">
                <a:solidFill>
                  <a:srgbClr val="009900"/>
                </a:solidFill>
                <a:latin typeface="Times New Roman"/>
                <a:ea typeface="Times New Roman"/>
                <a:cs typeface="+mn-cs"/>
              </a:rPr>
              <a:t>ә</a:t>
            </a:r>
            <a:r>
              <a:rPr lang="ru-RU" sz="1600" dirty="0">
                <a:solidFill>
                  <a:srgbClr val="009900"/>
                </a:solidFill>
                <a:latin typeface="Times New Roman"/>
                <a:ea typeface="Times New Roman"/>
                <a:cs typeface="+mn-cs"/>
              </a:rPr>
              <a:t>т</a:t>
            </a:r>
            <a:r>
              <a:rPr lang="tt-RU" sz="1600" dirty="0">
                <a:solidFill>
                  <a:srgbClr val="009900"/>
                </a:solidFill>
                <a:latin typeface="Times New Roman"/>
                <a:ea typeface="Times New Roman"/>
                <a:cs typeface="+mn-cs"/>
              </a:rPr>
              <a:t>ә</a:t>
            </a:r>
            <a:r>
              <a:rPr lang="ru-RU" sz="1600" dirty="0">
                <a:solidFill>
                  <a:srgbClr val="009900"/>
                </a:solidFill>
                <a:latin typeface="Times New Roman"/>
                <a:ea typeface="Times New Roman"/>
                <a:cs typeface="+mn-cs"/>
              </a:rPr>
              <a:t>й»</a:t>
            </a:r>
            <a:br>
              <a:rPr lang="ru-RU" sz="1600" dirty="0">
                <a:solidFill>
                  <a:srgbClr val="009900"/>
                </a:solidFill>
                <a:latin typeface="Times New Roman"/>
                <a:ea typeface="Times New Roman"/>
                <a:cs typeface="+mn-cs"/>
              </a:rPr>
            </a:br>
            <a:endParaRPr lang="ru-RU" sz="1600" dirty="0">
              <a:solidFill>
                <a:srgbClr val="009900"/>
              </a:solidFill>
            </a:endParaRPr>
          </a:p>
        </p:txBody>
      </p:sp>
      <p:sp>
        <p:nvSpPr>
          <p:cNvPr id="4" name="Объект 3"/>
          <p:cNvSpPr>
            <a:spLocks noGrp="1"/>
          </p:cNvSpPr>
          <p:nvPr>
            <p:ph sz="half" idx="2"/>
          </p:nvPr>
        </p:nvSpPr>
        <p:spPr/>
        <p:txBody>
          <a:bodyPr>
            <a:normAutofit fontScale="40000" lnSpcReduction="20000"/>
          </a:bodyPr>
          <a:lstStyle/>
          <a:p>
            <a:pPr marL="0" indent="0" fontAlgn="base">
              <a:spcAft>
                <a:spcPts val="0"/>
              </a:spcAft>
              <a:buNone/>
            </a:pPr>
            <a:r>
              <a:rPr lang="tt-RU" b="1" dirty="0">
                <a:solidFill>
                  <a:srgbClr val="333333"/>
                </a:solidFill>
                <a:latin typeface="Times New Roman"/>
                <a:ea typeface="Times New Roman"/>
              </a:rPr>
              <a:t>Татарская национальная игра “</a:t>
            </a:r>
            <a:r>
              <a:rPr lang="tt-RU" b="1" dirty="0" smtClean="0">
                <a:solidFill>
                  <a:srgbClr val="333333"/>
                </a:solidFill>
                <a:latin typeface="Times New Roman"/>
                <a:ea typeface="Times New Roman"/>
              </a:rPr>
              <a:t>Түбәтәй</a:t>
            </a:r>
            <a:r>
              <a:rPr lang="tt-RU" b="1" dirty="0">
                <a:solidFill>
                  <a:srgbClr val="333333"/>
                </a:solidFill>
                <a:latin typeface="Times New Roman"/>
                <a:ea typeface="Times New Roman"/>
              </a:rPr>
              <a:t>”</a:t>
            </a:r>
            <a:endParaRPr lang="ru-RU" sz="3200" b="1" dirty="0">
              <a:latin typeface="Times New Roman"/>
              <a:ea typeface="Times New Roman"/>
            </a:endParaRPr>
          </a:p>
          <a:p>
            <a:pPr marL="0" indent="0" fontAlgn="base">
              <a:spcAft>
                <a:spcPts val="0"/>
              </a:spcAft>
              <a:buNone/>
            </a:pPr>
            <a:r>
              <a:rPr lang="ru-RU" dirty="0">
                <a:solidFill>
                  <a:srgbClr val="333333"/>
                </a:solidFill>
                <a:latin typeface="Times New Roman"/>
                <a:ea typeface="Times New Roman"/>
              </a:rPr>
              <a:t>В Татарстане 2021 год объявлен годом родных языков и народного единства. В целях сохранения и развития родного языка, формирования у подрастающего поколения чувства национальной гордости за родной  язык и культуру, с учащимися 4 Б класса была   проведена  национальная игра  «Т</a:t>
            </a:r>
            <a:r>
              <a:rPr lang="tt-RU" dirty="0">
                <a:solidFill>
                  <a:srgbClr val="333333"/>
                </a:solidFill>
                <a:latin typeface="Times New Roman"/>
                <a:ea typeface="Times New Roman"/>
              </a:rPr>
              <a:t>үбәтәй”. Ц</a:t>
            </a:r>
            <a:r>
              <a:rPr lang="ru-RU" dirty="0">
                <a:solidFill>
                  <a:srgbClr val="333333"/>
                </a:solidFill>
                <a:latin typeface="Times New Roman"/>
                <a:ea typeface="Times New Roman"/>
              </a:rPr>
              <a:t>ель мероприятия:  формировать у детей нравственные качества через татарские народные подвижные игры, народный фольклор и традиции;</a:t>
            </a:r>
            <a:endParaRPr lang="ru-RU" sz="3200" dirty="0">
              <a:latin typeface="Times New Roman"/>
              <a:ea typeface="Times New Roman"/>
            </a:endParaRPr>
          </a:p>
          <a:p>
            <a:pPr marL="0" indent="0" fontAlgn="base">
              <a:spcAft>
                <a:spcPts val="0"/>
              </a:spcAft>
              <a:buNone/>
            </a:pPr>
            <a:endParaRPr lang="ru-RU" dirty="0" smtClean="0">
              <a:solidFill>
                <a:srgbClr val="333333"/>
              </a:solidFill>
              <a:latin typeface="Times New Roman"/>
              <a:ea typeface="Times New Roman"/>
            </a:endParaRPr>
          </a:p>
          <a:p>
            <a:pPr marL="0" indent="0" fontAlgn="base">
              <a:spcAft>
                <a:spcPts val="0"/>
              </a:spcAft>
              <a:buNone/>
            </a:pPr>
            <a:r>
              <a:rPr lang="ru-RU" b="1" dirty="0" smtClean="0">
                <a:solidFill>
                  <a:srgbClr val="333333"/>
                </a:solidFill>
                <a:latin typeface="Times New Roman"/>
                <a:ea typeface="Times New Roman"/>
              </a:rPr>
              <a:t>Татар </a:t>
            </a:r>
            <a:r>
              <a:rPr lang="ru-RU" b="1" dirty="0" err="1">
                <a:solidFill>
                  <a:srgbClr val="333333"/>
                </a:solidFill>
                <a:latin typeface="Times New Roman"/>
                <a:ea typeface="Times New Roman"/>
              </a:rPr>
              <a:t>халык</a:t>
            </a:r>
            <a:r>
              <a:rPr lang="ru-RU" b="1" dirty="0">
                <a:solidFill>
                  <a:srgbClr val="333333"/>
                </a:solidFill>
                <a:latin typeface="Times New Roman"/>
                <a:ea typeface="Times New Roman"/>
              </a:rPr>
              <a:t> </a:t>
            </a:r>
            <a:r>
              <a:rPr lang="ru-RU" b="1" dirty="0" err="1">
                <a:solidFill>
                  <a:srgbClr val="333333"/>
                </a:solidFill>
                <a:latin typeface="Times New Roman"/>
                <a:ea typeface="Times New Roman"/>
              </a:rPr>
              <a:t>уены</a:t>
            </a:r>
            <a:r>
              <a:rPr lang="ru-RU" b="1" dirty="0">
                <a:solidFill>
                  <a:srgbClr val="333333"/>
                </a:solidFill>
                <a:latin typeface="Times New Roman"/>
                <a:ea typeface="Times New Roman"/>
              </a:rPr>
              <a:t> «Т</a:t>
            </a:r>
            <a:r>
              <a:rPr lang="tt-RU" b="1" dirty="0">
                <a:solidFill>
                  <a:srgbClr val="333333"/>
                </a:solidFill>
                <a:latin typeface="Times New Roman"/>
                <a:ea typeface="Times New Roman"/>
              </a:rPr>
              <a:t>ү</a:t>
            </a:r>
            <a:r>
              <a:rPr lang="ru-RU" b="1" dirty="0">
                <a:solidFill>
                  <a:srgbClr val="333333"/>
                </a:solidFill>
                <a:latin typeface="Times New Roman"/>
                <a:ea typeface="Times New Roman"/>
              </a:rPr>
              <a:t>б</a:t>
            </a:r>
            <a:r>
              <a:rPr lang="tt-RU" b="1" dirty="0">
                <a:solidFill>
                  <a:srgbClr val="333333"/>
                </a:solidFill>
                <a:latin typeface="Times New Roman"/>
                <a:ea typeface="Times New Roman"/>
              </a:rPr>
              <a:t>ә</a:t>
            </a:r>
            <a:r>
              <a:rPr lang="ru-RU" b="1" dirty="0">
                <a:solidFill>
                  <a:srgbClr val="333333"/>
                </a:solidFill>
                <a:latin typeface="Times New Roman"/>
                <a:ea typeface="Times New Roman"/>
              </a:rPr>
              <a:t>т</a:t>
            </a:r>
            <a:r>
              <a:rPr lang="tt-RU" b="1" dirty="0">
                <a:solidFill>
                  <a:srgbClr val="333333"/>
                </a:solidFill>
                <a:latin typeface="Times New Roman"/>
                <a:ea typeface="Times New Roman"/>
              </a:rPr>
              <a:t>ә</a:t>
            </a:r>
            <a:r>
              <a:rPr lang="ru-RU" b="1" dirty="0">
                <a:solidFill>
                  <a:srgbClr val="333333"/>
                </a:solidFill>
                <a:latin typeface="Times New Roman"/>
                <a:ea typeface="Times New Roman"/>
              </a:rPr>
              <a:t>й»</a:t>
            </a:r>
            <a:endParaRPr lang="ru-RU" sz="3200" b="1" dirty="0">
              <a:latin typeface="Times New Roman"/>
              <a:ea typeface="Times New Roman"/>
            </a:endParaRPr>
          </a:p>
          <a:p>
            <a:pPr marL="0" indent="0" fontAlgn="base">
              <a:spcAft>
                <a:spcPts val="0"/>
              </a:spcAft>
              <a:buNone/>
            </a:pPr>
            <a:r>
              <a:rPr lang="tt-RU" dirty="0">
                <a:solidFill>
                  <a:srgbClr val="333333"/>
                </a:solidFill>
                <a:latin typeface="Times New Roman"/>
                <a:ea typeface="Times New Roman"/>
              </a:rPr>
              <a:t>“2021 нче </a:t>
            </a:r>
            <a:r>
              <a:rPr lang="tt-RU" dirty="0" smtClean="0">
                <a:solidFill>
                  <a:srgbClr val="333333"/>
                </a:solidFill>
                <a:latin typeface="Times New Roman"/>
                <a:ea typeface="Times New Roman"/>
              </a:rPr>
              <a:t>ел- Туган</a:t>
            </a:r>
            <a:r>
              <a:rPr lang="tt-RU" dirty="0">
                <a:solidFill>
                  <a:srgbClr val="333333"/>
                </a:solidFill>
                <a:latin typeface="Times New Roman"/>
                <a:ea typeface="Times New Roman"/>
              </a:rPr>
              <a:t> телләр һәм халыклар бердәмлеге елы” уңаеннан,Шөгер мәктәбенең 4 Б сыйныф укучылары  татар халык   уены “Түбәтәй” белән таныштылар.Уенның максаты: татар халык фольклорына мәхәббәт тәрбияләү;балаларда халык гореф-гадәтләренә хөрмәт хисләре уяту;татарча дөрес итеп </a:t>
            </a:r>
            <a:r>
              <a:rPr lang="ru-RU" dirty="0" err="1">
                <a:solidFill>
                  <a:srgbClr val="333333"/>
                </a:solidFill>
                <a:latin typeface="Times New Roman"/>
                <a:ea typeface="Times New Roman"/>
              </a:rPr>
              <a:t>сөйләшә</a:t>
            </a:r>
            <a:r>
              <a:rPr lang="ru-RU" dirty="0">
                <a:solidFill>
                  <a:srgbClr val="333333"/>
                </a:solidFill>
                <a:latin typeface="Times New Roman"/>
                <a:ea typeface="Times New Roman"/>
              </a:rPr>
              <a:t> </a:t>
            </a:r>
            <a:r>
              <a:rPr lang="ru-RU" dirty="0" err="1">
                <a:solidFill>
                  <a:srgbClr val="333333"/>
                </a:solidFill>
                <a:latin typeface="Times New Roman"/>
                <a:ea typeface="Times New Roman"/>
              </a:rPr>
              <a:t>алу</a:t>
            </a:r>
            <a:r>
              <a:rPr lang="ru-RU" dirty="0">
                <a:solidFill>
                  <a:srgbClr val="333333"/>
                </a:solidFill>
                <a:latin typeface="Times New Roman"/>
                <a:ea typeface="Times New Roman"/>
              </a:rPr>
              <a:t> </a:t>
            </a:r>
            <a:r>
              <a:rPr lang="ru-RU" dirty="0" err="1">
                <a:solidFill>
                  <a:srgbClr val="333333"/>
                </a:solidFill>
                <a:latin typeface="Times New Roman"/>
                <a:ea typeface="Times New Roman"/>
              </a:rPr>
              <a:t>мөмкинлекләрен</a:t>
            </a:r>
            <a:r>
              <a:rPr lang="ru-RU" dirty="0">
                <a:solidFill>
                  <a:srgbClr val="333333"/>
                </a:solidFill>
                <a:latin typeface="Times New Roman"/>
                <a:ea typeface="Times New Roman"/>
              </a:rPr>
              <a:t> </a:t>
            </a:r>
            <a:r>
              <a:rPr lang="ru-RU" dirty="0" err="1">
                <a:solidFill>
                  <a:srgbClr val="333333"/>
                </a:solidFill>
                <a:latin typeface="Times New Roman"/>
                <a:ea typeface="Times New Roman"/>
              </a:rPr>
              <a:t>камилләштерү</a:t>
            </a:r>
            <a:endParaRPr lang="ru-RU" sz="3200" dirty="0">
              <a:latin typeface="Times New Roman"/>
              <a:ea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19</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20210206-WA0001.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203598"/>
            <a:ext cx="3740400" cy="3027600"/>
          </a:xfrm>
          <a:prstGeom prst="rect">
            <a:avLst/>
          </a:prstGeom>
          <a:noFill/>
          <a:ln>
            <a:noFill/>
          </a:ln>
        </p:spPr>
      </p:pic>
    </p:spTree>
    <p:extLst>
      <p:ext uri="{BB962C8B-B14F-4D97-AF65-F5344CB8AC3E}">
        <p14:creationId xmlns:p14="http://schemas.microsoft.com/office/powerpoint/2010/main" val="2187523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048672" cy="857250"/>
          </a:xfrm>
        </p:spPr>
        <p:txBody>
          <a:bodyPr>
            <a:normAutofit fontScale="90000"/>
          </a:bodyPr>
          <a:lstStyle/>
          <a:p>
            <a:pPr lvl="0" fontAlgn="base">
              <a:spcBef>
                <a:spcPct val="20000"/>
              </a:spcBef>
            </a:pPr>
            <a:r>
              <a:rPr lang="ru-RU" sz="1200" dirty="0" smtClean="0">
                <a:solidFill>
                  <a:srgbClr val="000000"/>
                </a:solidFill>
                <a:latin typeface="Times New Roman" panose="02020603050405020304" pitchFamily="18" charset="0"/>
                <a:ea typeface="Calibri"/>
                <a:cs typeface="Times New Roman" panose="02020603050405020304" pitchFamily="18" charset="0"/>
              </a:rPr>
              <a:t/>
            </a:r>
            <a:br>
              <a:rPr lang="ru-RU" sz="1200" dirty="0" smtClean="0">
                <a:solidFill>
                  <a:srgbClr val="000000"/>
                </a:solidFill>
                <a:latin typeface="Times New Roman" panose="02020603050405020304" pitchFamily="18" charset="0"/>
                <a:ea typeface="Calibri"/>
                <a:cs typeface="Times New Roman" panose="02020603050405020304" pitchFamily="18" charset="0"/>
              </a:rPr>
            </a:br>
            <a:r>
              <a:rPr lang="ru-RU" sz="1200" dirty="0">
                <a:solidFill>
                  <a:srgbClr val="000000"/>
                </a:solidFill>
                <a:latin typeface="Times New Roman" panose="02020603050405020304" pitchFamily="18" charset="0"/>
                <a:ea typeface="Calibri"/>
                <a:cs typeface="Times New Roman" panose="02020603050405020304" pitchFamily="18" charset="0"/>
              </a:rPr>
              <a:t/>
            </a:r>
            <a:br>
              <a:rPr lang="ru-RU" sz="1200" dirty="0">
                <a:solidFill>
                  <a:srgbClr val="000000"/>
                </a:solidFill>
                <a:latin typeface="Times New Roman" panose="02020603050405020304" pitchFamily="18" charset="0"/>
                <a:ea typeface="Calibri"/>
                <a:cs typeface="Times New Roman" panose="02020603050405020304" pitchFamily="18" charset="0"/>
              </a:rPr>
            </a:br>
            <a:r>
              <a:rPr lang="ru-RU" sz="1800" dirty="0" smtClean="0">
                <a:solidFill>
                  <a:srgbClr val="009900"/>
                </a:solidFill>
                <a:latin typeface="Times New Roman" panose="02020603050405020304" pitchFamily="18" charset="0"/>
                <a:ea typeface="Calibri"/>
                <a:cs typeface="Times New Roman" panose="02020603050405020304" pitchFamily="18" charset="0"/>
              </a:rPr>
              <a:t>Викторина </a:t>
            </a:r>
            <a:r>
              <a:rPr lang="ru-RU" sz="1800" dirty="0">
                <a:solidFill>
                  <a:srgbClr val="009900"/>
                </a:solidFill>
                <a:latin typeface="Times New Roman" panose="02020603050405020304" pitchFamily="18" charset="0"/>
                <a:ea typeface="Calibri"/>
                <a:cs typeface="Times New Roman" panose="02020603050405020304" pitchFamily="18" charset="0"/>
              </a:rPr>
              <a:t>«Знай свой язык</a:t>
            </a:r>
            <a:r>
              <a:rPr lang="ru-RU" sz="1800" dirty="0" smtClean="0">
                <a:solidFill>
                  <a:srgbClr val="009900"/>
                </a:solidFill>
                <a:latin typeface="Times New Roman" panose="02020603050405020304" pitchFamily="18" charset="0"/>
                <a:ea typeface="Calibri"/>
                <a:cs typeface="Times New Roman" panose="02020603050405020304" pitchFamily="18" charset="0"/>
              </a:rPr>
              <a:t>». / </a:t>
            </a:r>
            <a:r>
              <a:rPr lang="tt-RU" sz="1800" dirty="0">
                <a:solidFill>
                  <a:srgbClr val="009900"/>
                </a:solidFill>
                <a:latin typeface="Times New Roman" panose="02020603050405020304" pitchFamily="18" charset="0"/>
                <a:ea typeface="Calibri"/>
                <a:cs typeface="Times New Roman" panose="02020603050405020304" pitchFamily="18" charset="0"/>
              </a:rPr>
              <a:t>В</a:t>
            </a:r>
            <a:r>
              <a:rPr lang="ru-RU" sz="1800" dirty="0" err="1">
                <a:solidFill>
                  <a:srgbClr val="009900"/>
                </a:solidFill>
                <a:latin typeface="Times New Roman" panose="02020603050405020304" pitchFamily="18" charset="0"/>
                <a:ea typeface="Calibri"/>
                <a:cs typeface="Times New Roman" panose="02020603050405020304" pitchFamily="18" charset="0"/>
              </a:rPr>
              <a:t>икторина</a:t>
            </a:r>
            <a:r>
              <a:rPr lang="ru-RU" sz="1800" dirty="0">
                <a:solidFill>
                  <a:srgbClr val="009900"/>
                </a:solidFill>
                <a:latin typeface="Times New Roman" panose="02020603050405020304" pitchFamily="18" charset="0"/>
                <a:ea typeface="Calibri"/>
                <a:cs typeface="Times New Roman" panose="02020603050405020304" pitchFamily="18" charset="0"/>
              </a:rPr>
              <a:t> </a:t>
            </a:r>
            <a:r>
              <a:rPr lang="tt-RU" sz="1800" dirty="0">
                <a:solidFill>
                  <a:srgbClr val="009900"/>
                </a:solidFill>
                <a:latin typeface="Times New Roman" panose="02020603050405020304" pitchFamily="18" charset="0"/>
                <a:ea typeface="Calibri"/>
                <a:cs typeface="Times New Roman" panose="02020603050405020304" pitchFamily="18" charset="0"/>
              </a:rPr>
              <a:t>«Тел бәйгесе» </a:t>
            </a:r>
            <a:r>
              <a:rPr lang="ru-RU" sz="1800" dirty="0">
                <a:solidFill>
                  <a:srgbClr val="009900"/>
                </a:solidFill>
                <a:latin typeface="Times New Roman" panose="02020603050405020304" pitchFamily="18" charset="0"/>
                <a:ea typeface="Times New Roman"/>
                <a:cs typeface="Times New Roman" panose="02020603050405020304" pitchFamily="18" charset="0"/>
              </a:rPr>
              <a:t/>
            </a:r>
            <a:br>
              <a:rPr lang="ru-RU" sz="1800" dirty="0">
                <a:solidFill>
                  <a:srgbClr val="009900"/>
                </a:solidFill>
                <a:latin typeface="Times New Roman" panose="02020603050405020304" pitchFamily="18" charset="0"/>
                <a:ea typeface="Times New Roman"/>
                <a:cs typeface="Times New Roman" panose="02020603050405020304" pitchFamily="18" charset="0"/>
              </a:rPr>
            </a:br>
            <a:r>
              <a:rPr lang="ru-RU" sz="1800" dirty="0">
                <a:solidFill>
                  <a:srgbClr val="009900"/>
                </a:solidFill>
                <a:latin typeface="Times New Roman" panose="02020603050405020304" pitchFamily="18" charset="0"/>
                <a:ea typeface="Calibri"/>
                <a:cs typeface="Times New Roman" panose="02020603050405020304" pitchFamily="18" charset="0"/>
              </a:rPr>
              <a:t/>
            </a:r>
            <a:br>
              <a:rPr lang="ru-RU" sz="1800" dirty="0">
                <a:solidFill>
                  <a:srgbClr val="009900"/>
                </a:solidFill>
                <a:latin typeface="Times New Roman" panose="02020603050405020304" pitchFamily="18" charset="0"/>
                <a:ea typeface="Calibri"/>
                <a:cs typeface="Times New Roman" panose="02020603050405020304" pitchFamily="18" charset="0"/>
              </a:rPr>
            </a:br>
            <a:endParaRPr lang="ru-RU" sz="1800" dirty="0">
              <a:solidFill>
                <a:srgbClr val="009900"/>
              </a:solidFill>
            </a:endParaRPr>
          </a:p>
        </p:txBody>
      </p:sp>
      <p:sp>
        <p:nvSpPr>
          <p:cNvPr id="4" name="Объект 3"/>
          <p:cNvSpPr>
            <a:spLocks noGrp="1"/>
          </p:cNvSpPr>
          <p:nvPr>
            <p:ph sz="half" idx="2"/>
          </p:nvPr>
        </p:nvSpPr>
        <p:spPr/>
        <p:txBody>
          <a:bodyPr>
            <a:normAutofit/>
          </a:bodyPr>
          <a:lstStyle/>
          <a:p>
            <a:pPr marL="0" indent="0" fontAlgn="base">
              <a:lnSpc>
                <a:spcPct val="115000"/>
              </a:lnSpc>
              <a:spcAft>
                <a:spcPts val="0"/>
              </a:spcAft>
              <a:buNone/>
            </a:pPr>
            <a:r>
              <a:rPr lang="ru-RU" sz="1200" b="1" dirty="0" smtClean="0">
                <a:solidFill>
                  <a:srgbClr val="000000"/>
                </a:solidFill>
                <a:latin typeface="Times New Roman" panose="02020603050405020304" pitchFamily="18" charset="0"/>
                <a:ea typeface="Calibri"/>
                <a:cs typeface="Times New Roman" panose="02020603050405020304" pitchFamily="18" charset="0"/>
              </a:rPr>
              <a:t>Викторина </a:t>
            </a:r>
            <a:r>
              <a:rPr lang="ru-RU" sz="1200" b="1" dirty="0">
                <a:solidFill>
                  <a:srgbClr val="000000"/>
                </a:solidFill>
                <a:latin typeface="Times New Roman" panose="02020603050405020304" pitchFamily="18" charset="0"/>
                <a:ea typeface="Calibri"/>
                <a:cs typeface="Times New Roman" panose="02020603050405020304" pitchFamily="18" charset="0"/>
              </a:rPr>
              <a:t>«Знай свой язык».</a:t>
            </a:r>
            <a:endParaRPr lang="ru-RU" sz="1200" b="1" dirty="0">
              <a:latin typeface="Times New Roman" panose="02020603050405020304" pitchFamily="18" charset="0"/>
              <a:ea typeface="Calibri"/>
              <a:cs typeface="Times New Roman" panose="02020603050405020304" pitchFamily="18" charset="0"/>
            </a:endParaRPr>
          </a:p>
          <a:p>
            <a:pPr marL="0" indent="0" fontAlgn="base">
              <a:spcAft>
                <a:spcPts val="0"/>
              </a:spcAft>
              <a:buNone/>
            </a:pPr>
            <a:r>
              <a:rPr lang="ru-RU" sz="1200" dirty="0">
                <a:solidFill>
                  <a:srgbClr val="000000"/>
                </a:solidFill>
                <a:latin typeface="Times New Roman" panose="02020603050405020304" pitchFamily="18" charset="0"/>
                <a:ea typeface="Times New Roman"/>
                <a:cs typeface="Times New Roman" panose="02020603050405020304" pitchFamily="18" charset="0"/>
              </a:rPr>
              <a:t>В рамках «Года родных языков и народного единства», объявленного в России в 2021 году с учащимися 3Б и 3В классов </a:t>
            </a:r>
            <a:r>
              <a:rPr lang="ru-RU" sz="1200" dirty="0" err="1">
                <a:solidFill>
                  <a:srgbClr val="000000"/>
                </a:solidFill>
                <a:latin typeface="Times New Roman" panose="02020603050405020304" pitchFamily="18" charset="0"/>
                <a:ea typeface="Times New Roman"/>
                <a:cs typeface="Times New Roman" panose="02020603050405020304" pitchFamily="18" charset="0"/>
              </a:rPr>
              <a:t>Шугуровской</a:t>
            </a:r>
            <a:r>
              <a:rPr lang="ru-RU" sz="1200" dirty="0">
                <a:solidFill>
                  <a:srgbClr val="000000"/>
                </a:solidFill>
                <a:latin typeface="Times New Roman" panose="02020603050405020304" pitchFamily="18" charset="0"/>
                <a:ea typeface="Times New Roman"/>
                <a:cs typeface="Times New Roman" panose="02020603050405020304" pitchFamily="18" charset="0"/>
              </a:rPr>
              <a:t> СОШ имени </a:t>
            </a:r>
            <a:r>
              <a:rPr lang="ru-RU" sz="1200" dirty="0" err="1">
                <a:solidFill>
                  <a:srgbClr val="000000"/>
                </a:solidFill>
                <a:latin typeface="Times New Roman" panose="02020603050405020304" pitchFamily="18" charset="0"/>
                <a:ea typeface="Times New Roman"/>
                <a:cs typeface="Times New Roman" panose="02020603050405020304" pitchFamily="18" charset="0"/>
              </a:rPr>
              <a:t>В.П.Чкалова</a:t>
            </a:r>
            <a:r>
              <a:rPr lang="ru-RU" sz="1200" dirty="0">
                <a:solidFill>
                  <a:srgbClr val="000000"/>
                </a:solidFill>
                <a:latin typeface="Times New Roman" panose="02020603050405020304" pitchFamily="18" charset="0"/>
                <a:ea typeface="Times New Roman"/>
                <a:cs typeface="Times New Roman" panose="02020603050405020304" pitchFamily="18" charset="0"/>
              </a:rPr>
              <a:t> была проведена викторина «Знай свой язык». Цель мероприятия: формирование у учащихся чувства национального самосознания.</a:t>
            </a:r>
            <a:endParaRPr lang="ru-RU" sz="1200" dirty="0">
              <a:latin typeface="Times New Roman" panose="02020603050405020304" pitchFamily="18" charset="0"/>
              <a:ea typeface="Times New Roman"/>
              <a:cs typeface="Times New Roman" panose="02020603050405020304" pitchFamily="18" charset="0"/>
            </a:endParaRPr>
          </a:p>
          <a:p>
            <a:pPr marL="0" indent="0" fontAlgn="base">
              <a:spcAft>
                <a:spcPts val="0"/>
              </a:spcAft>
              <a:buNone/>
            </a:pPr>
            <a:endParaRPr lang="tt-RU" sz="1200" dirty="0" smtClean="0">
              <a:latin typeface="Times New Roman" panose="02020603050405020304" pitchFamily="18" charset="0"/>
              <a:ea typeface="Calibri"/>
              <a:cs typeface="Times New Roman" panose="02020603050405020304" pitchFamily="18" charset="0"/>
            </a:endParaRPr>
          </a:p>
          <a:p>
            <a:pPr marL="0" indent="0" fontAlgn="base">
              <a:spcAft>
                <a:spcPts val="0"/>
              </a:spcAft>
              <a:buNone/>
            </a:pPr>
            <a:endParaRPr lang="tt-RU" sz="1200" dirty="0">
              <a:latin typeface="Times New Roman" panose="02020603050405020304" pitchFamily="18" charset="0"/>
              <a:ea typeface="Calibri"/>
              <a:cs typeface="Times New Roman" panose="02020603050405020304" pitchFamily="18" charset="0"/>
            </a:endParaRPr>
          </a:p>
          <a:p>
            <a:pPr marL="0" indent="0" fontAlgn="base">
              <a:spcAft>
                <a:spcPts val="0"/>
              </a:spcAft>
              <a:buNone/>
            </a:pPr>
            <a:r>
              <a:rPr lang="tt-RU" sz="1200" b="1" dirty="0" smtClean="0">
                <a:latin typeface="Times New Roman" panose="02020603050405020304" pitchFamily="18" charset="0"/>
                <a:ea typeface="Calibri"/>
                <a:cs typeface="Times New Roman" panose="02020603050405020304" pitchFamily="18" charset="0"/>
              </a:rPr>
              <a:t>В</a:t>
            </a:r>
            <a:r>
              <a:rPr lang="ru-RU" sz="1200" b="1" dirty="0" err="1">
                <a:latin typeface="Times New Roman" panose="02020603050405020304" pitchFamily="18" charset="0"/>
                <a:ea typeface="Calibri"/>
                <a:cs typeface="Times New Roman" panose="02020603050405020304" pitchFamily="18" charset="0"/>
              </a:rPr>
              <a:t>икторина</a:t>
            </a:r>
            <a:r>
              <a:rPr lang="ru-RU" sz="1200" b="1" dirty="0">
                <a:latin typeface="Times New Roman" panose="02020603050405020304" pitchFamily="18" charset="0"/>
                <a:ea typeface="Calibri"/>
                <a:cs typeface="Times New Roman" panose="02020603050405020304" pitchFamily="18" charset="0"/>
              </a:rPr>
              <a:t> </a:t>
            </a:r>
            <a:r>
              <a:rPr lang="tt-RU" sz="1200" b="1" dirty="0">
                <a:latin typeface="Times New Roman" panose="02020603050405020304" pitchFamily="18" charset="0"/>
                <a:ea typeface="Calibri"/>
                <a:cs typeface="Times New Roman" panose="02020603050405020304" pitchFamily="18" charset="0"/>
              </a:rPr>
              <a:t>«Тел бәйгесе» </a:t>
            </a:r>
            <a:endParaRPr lang="ru-RU" sz="1200" b="1" dirty="0" smtClean="0">
              <a:solidFill>
                <a:srgbClr val="000000"/>
              </a:solidFill>
              <a:latin typeface="Times New Roman" panose="02020603050405020304" pitchFamily="18" charset="0"/>
              <a:ea typeface="Times New Roman"/>
              <a:cs typeface="Times New Roman" panose="02020603050405020304" pitchFamily="18" charset="0"/>
            </a:endParaRPr>
          </a:p>
          <a:p>
            <a:pPr marL="0" indent="0" fontAlgn="base">
              <a:spcAft>
                <a:spcPts val="0"/>
              </a:spcAft>
              <a:buNone/>
            </a:pPr>
            <a:r>
              <a:rPr lang="ru-RU" sz="1200" dirty="0" smtClean="0">
                <a:solidFill>
                  <a:srgbClr val="000000"/>
                </a:solidFill>
                <a:latin typeface="Times New Roman" panose="02020603050405020304" pitchFamily="18" charset="0"/>
                <a:ea typeface="Times New Roman"/>
                <a:cs typeface="Times New Roman" panose="02020603050405020304" pitchFamily="18" charset="0"/>
              </a:rPr>
              <a:t>«</a:t>
            </a:r>
            <a:r>
              <a:rPr lang="ru-RU" sz="1200" dirty="0" err="1">
                <a:solidFill>
                  <a:srgbClr val="000000"/>
                </a:solidFill>
                <a:latin typeface="Times New Roman" panose="02020603050405020304" pitchFamily="18" charset="0"/>
                <a:ea typeface="Times New Roman"/>
                <a:cs typeface="Times New Roman" panose="02020603050405020304" pitchFamily="18" charset="0"/>
              </a:rPr>
              <a:t>Туган</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телләр</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hәм</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халыклар</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бердәмлеге</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елы</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уңаеннан</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В.П.Чкалов</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исемендәге</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Шөгер</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урта</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мәктәбенең</a:t>
            </a:r>
            <a:r>
              <a:rPr lang="ru-RU" sz="1200" dirty="0">
                <a:solidFill>
                  <a:srgbClr val="000000"/>
                </a:solidFill>
                <a:latin typeface="Times New Roman" panose="02020603050405020304" pitchFamily="18" charset="0"/>
                <a:ea typeface="Times New Roman"/>
                <a:cs typeface="Times New Roman" panose="02020603050405020304" pitchFamily="18" charset="0"/>
              </a:rPr>
              <a:t> 3нче Б </a:t>
            </a:r>
            <a:r>
              <a:rPr lang="ru-RU" sz="1200" dirty="0" err="1">
                <a:solidFill>
                  <a:srgbClr val="000000"/>
                </a:solidFill>
                <a:latin typeface="Times New Roman" panose="02020603050405020304" pitchFamily="18" charset="0"/>
                <a:ea typeface="Times New Roman"/>
                <a:cs typeface="Times New Roman" panose="02020603050405020304" pitchFamily="18" charset="0"/>
              </a:rPr>
              <a:t>hәм</a:t>
            </a:r>
            <a:r>
              <a:rPr lang="ru-RU" sz="1200" dirty="0">
                <a:solidFill>
                  <a:srgbClr val="000000"/>
                </a:solidFill>
                <a:latin typeface="Times New Roman" panose="02020603050405020304" pitchFamily="18" charset="0"/>
                <a:ea typeface="Times New Roman"/>
                <a:cs typeface="Times New Roman" panose="02020603050405020304" pitchFamily="18" charset="0"/>
              </a:rPr>
              <a:t> 3нче В </a:t>
            </a:r>
            <a:r>
              <a:rPr lang="ru-RU" sz="1200" dirty="0" err="1">
                <a:solidFill>
                  <a:srgbClr val="000000"/>
                </a:solidFill>
                <a:latin typeface="Times New Roman" panose="02020603050405020304" pitchFamily="18" charset="0"/>
                <a:ea typeface="Times New Roman"/>
                <a:cs typeface="Times New Roman" panose="02020603050405020304" pitchFamily="18" charset="0"/>
              </a:rPr>
              <a:t>сыйныф</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укучылары</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белән</a:t>
            </a:r>
            <a:r>
              <a:rPr lang="ru-RU" sz="1200" dirty="0">
                <a:solidFill>
                  <a:srgbClr val="000000"/>
                </a:solidFill>
                <a:latin typeface="Times New Roman" panose="02020603050405020304" pitchFamily="18" charset="0"/>
                <a:ea typeface="Times New Roman"/>
                <a:cs typeface="Times New Roman" panose="02020603050405020304" pitchFamily="18" charset="0"/>
              </a:rPr>
              <a:t> «Тел </a:t>
            </a:r>
            <a:r>
              <a:rPr lang="ru-RU" sz="1200" dirty="0" err="1">
                <a:solidFill>
                  <a:srgbClr val="000000"/>
                </a:solidFill>
                <a:latin typeface="Times New Roman" panose="02020603050405020304" pitchFamily="18" charset="0"/>
                <a:ea typeface="Times New Roman"/>
                <a:cs typeface="Times New Roman" panose="02020603050405020304" pitchFamily="18" charset="0"/>
              </a:rPr>
              <a:t>бәйгесе</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викторинасы</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үткәрелде</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Максаты</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үз</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милләтеңә</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укучыларда</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мәхәббәт</a:t>
            </a:r>
            <a:r>
              <a:rPr lang="ru-RU" sz="1200" dirty="0">
                <a:solidFill>
                  <a:srgbClr val="000000"/>
                </a:solidFill>
                <a:latin typeface="Times New Roman" panose="02020603050405020304" pitchFamily="18" charset="0"/>
                <a:ea typeface="Times New Roman"/>
                <a:cs typeface="Times New Roman" panose="02020603050405020304" pitchFamily="18" charset="0"/>
              </a:rPr>
              <a:t> </a:t>
            </a:r>
            <a:r>
              <a:rPr lang="ru-RU" sz="1200" dirty="0" err="1">
                <a:solidFill>
                  <a:srgbClr val="000000"/>
                </a:solidFill>
                <a:latin typeface="Times New Roman" panose="02020603050405020304" pitchFamily="18" charset="0"/>
                <a:ea typeface="Times New Roman"/>
                <a:cs typeface="Times New Roman" panose="02020603050405020304" pitchFamily="18" charset="0"/>
              </a:rPr>
              <a:t>тәрбияләү</a:t>
            </a:r>
            <a:r>
              <a:rPr lang="ru-RU" sz="1200" dirty="0">
                <a:solidFill>
                  <a:srgbClr val="000000"/>
                </a:solidFill>
                <a:latin typeface="Times New Roman" panose="02020603050405020304" pitchFamily="18" charset="0"/>
                <a:ea typeface="Times New Roman"/>
                <a:cs typeface="Times New Roman" panose="02020603050405020304" pitchFamily="18" charset="0"/>
              </a:rPr>
              <a:t>.</a:t>
            </a:r>
            <a:endParaRPr lang="ru-RU" sz="1200" dirty="0">
              <a:latin typeface="Times New Roman" panose="02020603050405020304" pitchFamily="18" charset="0"/>
              <a:ea typeface="Times New Roman"/>
              <a:cs typeface="Times New Roman" panose="02020603050405020304" pitchFamily="18" charset="0"/>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20</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_2865-10-02-21-01-20.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275606"/>
            <a:ext cx="3740400" cy="3027600"/>
          </a:xfrm>
          <a:prstGeom prst="rect">
            <a:avLst/>
          </a:prstGeom>
          <a:noFill/>
          <a:ln>
            <a:noFill/>
          </a:ln>
        </p:spPr>
      </p:pic>
    </p:spTree>
    <p:extLst>
      <p:ext uri="{BB962C8B-B14F-4D97-AF65-F5344CB8AC3E}">
        <p14:creationId xmlns:p14="http://schemas.microsoft.com/office/powerpoint/2010/main" val="27719840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Autofit/>
          </a:bodyPr>
          <a:lstStyle/>
          <a:p>
            <a:pPr lvl="0" fontAlgn="base">
              <a:lnSpc>
                <a:spcPct val="115000"/>
              </a:lnSpc>
              <a:spcBef>
                <a:spcPct val="20000"/>
              </a:spcBef>
            </a:pPr>
            <a:r>
              <a:rPr lang="tt-RU" sz="1600" dirty="0">
                <a:solidFill>
                  <a:srgbClr val="009900"/>
                </a:solidFill>
                <a:latin typeface="Times New Roman" panose="02020603050405020304" pitchFamily="18" charset="0"/>
                <a:ea typeface="Calibri"/>
                <a:cs typeface="Times New Roman" panose="02020603050405020304" pitchFamily="18" charset="0"/>
              </a:rPr>
              <a:t>Викторина “Күңелле татар теле” </a:t>
            </a:r>
            <a:r>
              <a:rPr lang="tt-RU" sz="1600" dirty="0" smtClean="0">
                <a:solidFill>
                  <a:srgbClr val="009900"/>
                </a:solidFill>
                <a:latin typeface="Times New Roman" panose="02020603050405020304" pitchFamily="18" charset="0"/>
                <a:ea typeface="Calibri"/>
                <a:cs typeface="Times New Roman" panose="02020603050405020304" pitchFamily="18" charset="0"/>
              </a:rPr>
              <a:t>/ </a:t>
            </a:r>
            <a:r>
              <a:rPr lang="tt-RU" sz="1600" dirty="0">
                <a:solidFill>
                  <a:srgbClr val="009900"/>
                </a:solidFill>
                <a:latin typeface="Times New Roman"/>
                <a:ea typeface="Times New Roman"/>
                <a:cs typeface="Times New Roman"/>
              </a:rPr>
              <a:t>В</a:t>
            </a:r>
            <a:r>
              <a:rPr lang="ru-RU" sz="1600" dirty="0" err="1">
                <a:solidFill>
                  <a:srgbClr val="009900"/>
                </a:solidFill>
                <a:latin typeface="Times New Roman"/>
                <a:ea typeface="Times New Roman"/>
                <a:cs typeface="Times New Roman"/>
              </a:rPr>
              <a:t>икторина</a:t>
            </a:r>
            <a:r>
              <a:rPr lang="ru-RU" sz="1600" dirty="0">
                <a:solidFill>
                  <a:srgbClr val="009900"/>
                </a:solidFill>
                <a:latin typeface="Times New Roman"/>
                <a:ea typeface="Times New Roman"/>
                <a:cs typeface="Times New Roman"/>
              </a:rPr>
              <a:t> по теме “Занимательный татарский язык</a:t>
            </a:r>
            <a:r>
              <a:rPr lang="ru-RU" sz="1600" dirty="0" smtClean="0">
                <a:solidFill>
                  <a:srgbClr val="009900"/>
                </a:solidFill>
                <a:latin typeface="Times New Roman"/>
                <a:ea typeface="Times New Roman"/>
                <a:cs typeface="Times New Roman"/>
              </a:rPr>
              <a:t>”</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tt-RU" sz="1600" dirty="0">
              <a:solidFill>
                <a:srgbClr val="009900"/>
              </a:solidFill>
              <a:latin typeface="Times New Roman" panose="02020603050405020304" pitchFamily="18" charset="0"/>
              <a:ea typeface="Calibri"/>
              <a:cs typeface="Times New Roman" panose="02020603050405020304" pitchFamily="18" charset="0"/>
            </a:endParaRPr>
          </a:p>
        </p:txBody>
      </p:sp>
      <p:sp>
        <p:nvSpPr>
          <p:cNvPr id="4" name="Объект 3"/>
          <p:cNvSpPr>
            <a:spLocks noGrp="1"/>
          </p:cNvSpPr>
          <p:nvPr>
            <p:ph sz="half" idx="2"/>
          </p:nvPr>
        </p:nvSpPr>
        <p:spPr/>
        <p:txBody>
          <a:bodyPr>
            <a:normAutofit fontScale="32500" lnSpcReduction="20000"/>
          </a:bodyPr>
          <a:lstStyle/>
          <a:p>
            <a:pPr marL="0" indent="0" fontAlgn="base">
              <a:lnSpc>
                <a:spcPct val="115000"/>
              </a:lnSpc>
              <a:spcAft>
                <a:spcPts val="0"/>
              </a:spcAft>
              <a:buNone/>
            </a:pPr>
            <a:r>
              <a:rPr lang="tt-RU" b="1" dirty="0">
                <a:latin typeface="Times New Roman" panose="02020603050405020304" pitchFamily="18" charset="0"/>
                <a:ea typeface="Calibri"/>
                <a:cs typeface="Times New Roman" panose="02020603050405020304" pitchFamily="18" charset="0"/>
              </a:rPr>
              <a:t>Викторина “Күңелле татар теле” </a:t>
            </a:r>
            <a:endParaRPr lang="tt-RU" b="1" dirty="0" smtClean="0">
              <a:latin typeface="Times New Roman" panose="02020603050405020304" pitchFamily="18" charset="0"/>
              <a:ea typeface="Calibri"/>
              <a:cs typeface="Times New Roman" panose="02020603050405020304" pitchFamily="18" charset="0"/>
            </a:endParaRPr>
          </a:p>
          <a:p>
            <a:pPr marL="0" indent="0" fontAlgn="base">
              <a:lnSpc>
                <a:spcPct val="115000"/>
              </a:lnSpc>
              <a:spcAft>
                <a:spcPts val="0"/>
              </a:spcAft>
              <a:buNone/>
            </a:pPr>
            <a:r>
              <a:rPr lang="tt-RU" dirty="0" smtClean="0">
                <a:solidFill>
                  <a:srgbClr val="000000"/>
                </a:solidFill>
                <a:latin typeface="Times New Roman"/>
                <a:ea typeface="Times New Roman"/>
                <a:cs typeface="Times New Roman"/>
              </a:rPr>
              <a:t>Туган </a:t>
            </a:r>
            <a:r>
              <a:rPr lang="tt-RU" dirty="0">
                <a:solidFill>
                  <a:srgbClr val="000000"/>
                </a:solidFill>
                <a:latin typeface="Times New Roman"/>
                <a:ea typeface="Times New Roman"/>
                <a:cs typeface="Times New Roman"/>
              </a:rPr>
              <a:t>телләр һәм халыклар бердәмлеге елы уңаеннан, В.П.Чкалов исемендәге Шөгер урта гомуми белем бирү мәктәбенең 2 сыйныф укучылары арасында (сыйныф җитәкчеләре Кәшипова Л.И., Вилданова Г.А., Саубанова Р.Г.) “Күңелле татар теле” дип исемләнгән викторина узды. Әлеге чара укучыларда туган телләрне өйрәнүгә кызыксыну һәм милли үзаң, милли горурлык хисләре тәрбияләүне булдыру максатыннан үткәрелде.</a:t>
            </a:r>
            <a:endParaRPr lang="ru-RU" dirty="0">
              <a:latin typeface="Calibri"/>
              <a:ea typeface="Calibri"/>
              <a:cs typeface="Times New Roman"/>
            </a:endParaRPr>
          </a:p>
          <a:p>
            <a:pPr marL="0" indent="0" fontAlgn="base">
              <a:lnSpc>
                <a:spcPct val="115000"/>
              </a:lnSpc>
              <a:spcAft>
                <a:spcPts val="0"/>
              </a:spcAft>
              <a:buNone/>
            </a:pPr>
            <a:r>
              <a:rPr lang="tt-RU" dirty="0" smtClean="0">
                <a:solidFill>
                  <a:srgbClr val="000000"/>
                </a:solidFill>
                <a:latin typeface="Times New Roman"/>
                <a:ea typeface="Times New Roman"/>
                <a:cs typeface="Times New Roman"/>
              </a:rPr>
              <a:t>Укучыларга </a:t>
            </a:r>
            <a:r>
              <a:rPr lang="tt-RU" dirty="0">
                <a:solidFill>
                  <a:srgbClr val="000000"/>
                </a:solidFill>
                <a:latin typeface="Times New Roman"/>
                <a:ea typeface="Times New Roman"/>
                <a:cs typeface="Times New Roman"/>
              </a:rPr>
              <a:t>татар теле буенча белемнәрен камилләштерүгә корылган эш төрләре тәкъдим ителде: табышмакларның җавапларын табу, әкият авторларын һәм геройларын билгеләү, төшеп калган хәрефләрне дөрес итеп язу һәм башка күп кенә кызыклы эш төрләре</a:t>
            </a:r>
            <a:r>
              <a:rPr lang="tt-RU" dirty="0" smtClean="0">
                <a:solidFill>
                  <a:srgbClr val="000000"/>
                </a:solidFill>
                <a:latin typeface="Times New Roman"/>
                <a:ea typeface="Times New Roman"/>
                <a:cs typeface="Times New Roman"/>
              </a:rPr>
              <a:t>.</a:t>
            </a:r>
          </a:p>
          <a:p>
            <a:pPr marL="0" indent="0" fontAlgn="base">
              <a:lnSpc>
                <a:spcPct val="115000"/>
              </a:lnSpc>
              <a:spcAft>
                <a:spcPts val="0"/>
              </a:spcAft>
              <a:buNone/>
            </a:pPr>
            <a:endParaRPr lang="tt-RU" dirty="0" smtClean="0">
              <a:solidFill>
                <a:srgbClr val="000000"/>
              </a:solidFill>
              <a:latin typeface="Times New Roman"/>
              <a:ea typeface="Times New Roman"/>
              <a:cs typeface="Times New Roman"/>
            </a:endParaRPr>
          </a:p>
          <a:p>
            <a:pPr marL="0" lvl="0" indent="0" fontAlgn="base">
              <a:lnSpc>
                <a:spcPct val="115000"/>
              </a:lnSpc>
              <a:buNone/>
            </a:pPr>
            <a:r>
              <a:rPr lang="tt-RU" b="1" dirty="0" smtClean="0">
                <a:solidFill>
                  <a:srgbClr val="000000"/>
                </a:solidFill>
                <a:latin typeface="Times New Roman"/>
                <a:ea typeface="Times New Roman"/>
                <a:cs typeface="Times New Roman"/>
              </a:rPr>
              <a:t>В</a:t>
            </a:r>
            <a:r>
              <a:rPr lang="ru-RU" b="1" dirty="0" err="1" smtClean="0">
                <a:solidFill>
                  <a:srgbClr val="000000"/>
                </a:solidFill>
                <a:latin typeface="Times New Roman"/>
                <a:ea typeface="Times New Roman"/>
                <a:cs typeface="Times New Roman"/>
              </a:rPr>
              <a:t>икторина</a:t>
            </a:r>
            <a:r>
              <a:rPr lang="ru-RU" b="1" dirty="0" smtClean="0">
                <a:solidFill>
                  <a:srgbClr val="000000"/>
                </a:solidFill>
                <a:latin typeface="Times New Roman"/>
                <a:ea typeface="Times New Roman"/>
                <a:cs typeface="Times New Roman"/>
              </a:rPr>
              <a:t> </a:t>
            </a:r>
            <a:r>
              <a:rPr lang="ru-RU" b="1" dirty="0">
                <a:solidFill>
                  <a:srgbClr val="000000"/>
                </a:solidFill>
                <a:latin typeface="Times New Roman"/>
                <a:ea typeface="Times New Roman"/>
                <a:cs typeface="Times New Roman"/>
              </a:rPr>
              <a:t>по теме “Занимательный татарский язык”.</a:t>
            </a:r>
            <a:endParaRPr lang="ru-RU" b="1" dirty="0">
              <a:solidFill>
                <a:prstClr val="black"/>
              </a:solidFill>
              <a:latin typeface="Calibri"/>
              <a:ea typeface="Calibri"/>
              <a:cs typeface="Times New Roman"/>
            </a:endParaRPr>
          </a:p>
          <a:p>
            <a:pPr marL="0" indent="0" fontAlgn="base">
              <a:lnSpc>
                <a:spcPct val="115000"/>
              </a:lnSpc>
              <a:spcAft>
                <a:spcPts val="0"/>
              </a:spcAft>
              <a:buNone/>
            </a:pPr>
            <a:r>
              <a:rPr lang="ru-RU" dirty="0" smtClean="0">
                <a:solidFill>
                  <a:srgbClr val="000000"/>
                </a:solidFill>
                <a:latin typeface="Times New Roman"/>
                <a:ea typeface="Times New Roman"/>
                <a:cs typeface="Times New Roman"/>
              </a:rPr>
              <a:t>В </a:t>
            </a:r>
            <a:r>
              <a:rPr lang="ru-RU" dirty="0">
                <a:solidFill>
                  <a:srgbClr val="000000"/>
                </a:solidFill>
                <a:latin typeface="Times New Roman"/>
                <a:ea typeface="Times New Roman"/>
                <a:cs typeface="Times New Roman"/>
              </a:rPr>
              <a:t>рамках года родных языков и народного единства , учениками 2 –х классов (классные руководители </a:t>
            </a:r>
            <a:r>
              <a:rPr lang="ru-RU" dirty="0" err="1">
                <a:solidFill>
                  <a:srgbClr val="000000"/>
                </a:solidFill>
                <a:latin typeface="Times New Roman"/>
                <a:ea typeface="Times New Roman"/>
                <a:cs typeface="Times New Roman"/>
              </a:rPr>
              <a:t>Кашипова</a:t>
            </a:r>
            <a:r>
              <a:rPr lang="ru-RU" dirty="0">
                <a:solidFill>
                  <a:srgbClr val="000000"/>
                </a:solidFill>
                <a:latin typeface="Times New Roman"/>
                <a:ea typeface="Times New Roman"/>
                <a:cs typeface="Times New Roman"/>
              </a:rPr>
              <a:t> Л.И., </a:t>
            </a:r>
            <a:r>
              <a:rPr lang="ru-RU" dirty="0" err="1">
                <a:solidFill>
                  <a:srgbClr val="000000"/>
                </a:solidFill>
                <a:latin typeface="Times New Roman"/>
                <a:ea typeface="Times New Roman"/>
                <a:cs typeface="Times New Roman"/>
              </a:rPr>
              <a:t>Вильданова</a:t>
            </a:r>
            <a:r>
              <a:rPr lang="ru-RU" dirty="0">
                <a:solidFill>
                  <a:srgbClr val="000000"/>
                </a:solidFill>
                <a:latin typeface="Times New Roman"/>
                <a:ea typeface="Times New Roman"/>
                <a:cs typeface="Times New Roman"/>
              </a:rPr>
              <a:t> Г.А., </a:t>
            </a:r>
            <a:r>
              <a:rPr lang="ru-RU" dirty="0" err="1">
                <a:solidFill>
                  <a:srgbClr val="000000"/>
                </a:solidFill>
                <a:latin typeface="Times New Roman"/>
                <a:ea typeface="Times New Roman"/>
                <a:cs typeface="Times New Roman"/>
              </a:rPr>
              <a:t>Саубанова</a:t>
            </a:r>
            <a:r>
              <a:rPr lang="ru-RU" dirty="0">
                <a:solidFill>
                  <a:srgbClr val="000000"/>
                </a:solidFill>
                <a:latin typeface="Times New Roman"/>
                <a:ea typeface="Times New Roman"/>
                <a:cs typeface="Times New Roman"/>
              </a:rPr>
              <a:t> Р.Г.) МБОУ “</a:t>
            </a:r>
            <a:r>
              <a:rPr lang="ru-RU" dirty="0" err="1">
                <a:solidFill>
                  <a:srgbClr val="000000"/>
                </a:solidFill>
                <a:latin typeface="Times New Roman"/>
                <a:ea typeface="Times New Roman"/>
                <a:cs typeface="Times New Roman"/>
              </a:rPr>
              <a:t>Шугуровская</a:t>
            </a:r>
            <a:r>
              <a:rPr lang="ru-RU" dirty="0">
                <a:solidFill>
                  <a:srgbClr val="000000"/>
                </a:solidFill>
                <a:latin typeface="Times New Roman"/>
                <a:ea typeface="Times New Roman"/>
                <a:cs typeface="Times New Roman"/>
              </a:rPr>
              <a:t> СОШ имени </a:t>
            </a:r>
            <a:r>
              <a:rPr lang="ru-RU" dirty="0" err="1">
                <a:solidFill>
                  <a:srgbClr val="000000"/>
                </a:solidFill>
                <a:latin typeface="Times New Roman"/>
                <a:ea typeface="Times New Roman"/>
                <a:cs typeface="Times New Roman"/>
              </a:rPr>
              <a:t>В.П.Чкалова</a:t>
            </a:r>
            <a:r>
              <a:rPr lang="ru-RU" dirty="0">
                <a:solidFill>
                  <a:srgbClr val="000000"/>
                </a:solidFill>
                <a:latin typeface="Times New Roman"/>
                <a:ea typeface="Times New Roman"/>
                <a:cs typeface="Times New Roman"/>
              </a:rPr>
              <a:t>” в целях внедрения интереса к изучению родного языка и воспитания национального самосознания, была проведена викторина по теме “Занимательный татарский язык”.</a:t>
            </a:r>
            <a:endParaRPr lang="ru-RU"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Учащимся были представлены разные формы языковых задач: отгадки загадок, определение героев и авторов сказок, исправление ошибок и многое другое. Викторина прошла на “Ура!”</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21</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IMG_20210211_125315.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1079962" y="1849784"/>
            <a:ext cx="2793076" cy="2094807"/>
          </a:xfrm>
          <a:prstGeom prst="rect">
            <a:avLst/>
          </a:prstGeom>
          <a:noFill/>
          <a:ln>
            <a:noFill/>
          </a:ln>
        </p:spPr>
      </p:pic>
    </p:spTree>
    <p:extLst>
      <p:ext uri="{BB962C8B-B14F-4D97-AF65-F5344CB8AC3E}">
        <p14:creationId xmlns:p14="http://schemas.microsoft.com/office/powerpoint/2010/main" val="994154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20680" cy="857250"/>
          </a:xfrm>
        </p:spPr>
        <p:txBody>
          <a:bodyPr>
            <a:normAutofit/>
          </a:bodyPr>
          <a:lstStyle/>
          <a:p>
            <a:pPr lvl="0" fontAlgn="base">
              <a:lnSpc>
                <a:spcPct val="115000"/>
              </a:lnSpc>
              <a:spcBef>
                <a:spcPct val="20000"/>
              </a:spcBef>
            </a:pPr>
            <a:r>
              <a:rPr lang="ru-RU" sz="1600" dirty="0">
                <a:solidFill>
                  <a:srgbClr val="009900"/>
                </a:solidFill>
                <a:latin typeface="Times New Roman"/>
                <a:ea typeface="Times New Roman"/>
                <a:cs typeface="Times New Roman"/>
              </a:rPr>
              <a:t>Классный этап конкурса «Живая классика»</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p:txBody>
          <a:bodyPr>
            <a:normAutofit fontScale="40000" lnSpcReduction="20000"/>
          </a:bodyPr>
          <a:lstStyle/>
          <a:p>
            <a:pPr marL="0" indent="0" fontAlgn="base">
              <a:lnSpc>
                <a:spcPct val="115000"/>
              </a:lnSpc>
              <a:spcAft>
                <a:spcPts val="0"/>
              </a:spcAft>
              <a:buNone/>
            </a:pPr>
            <a:r>
              <a:rPr lang="ru-RU" b="1" dirty="0">
                <a:solidFill>
                  <a:srgbClr val="000000"/>
                </a:solidFill>
                <a:latin typeface="Times New Roman"/>
                <a:ea typeface="Times New Roman"/>
                <a:cs typeface="Times New Roman"/>
              </a:rPr>
              <a:t>Классный этап конкурса «Живая классика»</a:t>
            </a:r>
            <a:endParaRPr lang="ru-RU" b="1" dirty="0">
              <a:latin typeface="Calibri"/>
              <a:ea typeface="Calibri"/>
              <a:cs typeface="Times New Roman"/>
            </a:endParaRPr>
          </a:p>
          <a:p>
            <a:pPr marL="0" indent="0" fontAlgn="base">
              <a:lnSpc>
                <a:spcPct val="115000"/>
              </a:lnSpc>
              <a:spcAft>
                <a:spcPts val="0"/>
              </a:spcAft>
              <a:buNone/>
            </a:pPr>
            <a:r>
              <a:rPr lang="tt-RU" dirty="0">
                <a:solidFill>
                  <a:srgbClr val="000000"/>
                </a:solidFill>
                <a:latin typeface="Times New Roman"/>
                <a:ea typeface="Times New Roman"/>
                <a:cs typeface="Times New Roman"/>
              </a:rPr>
              <a:t>У</a:t>
            </a:r>
            <a:r>
              <a:rPr lang="ru-RU" dirty="0" err="1">
                <a:solidFill>
                  <a:srgbClr val="000000"/>
                </a:solidFill>
                <a:latin typeface="Times New Roman"/>
                <a:ea typeface="Times New Roman"/>
                <a:cs typeface="Times New Roman"/>
              </a:rPr>
              <a:t>чащиеся</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Шугуровской</a:t>
            </a:r>
            <a:r>
              <a:rPr lang="ru-RU" dirty="0">
                <a:solidFill>
                  <a:srgbClr val="000000"/>
                </a:solidFill>
                <a:latin typeface="Times New Roman"/>
                <a:ea typeface="Times New Roman"/>
                <a:cs typeface="Times New Roman"/>
              </a:rPr>
              <a:t> школы имени В.П. Чкалова приняли участие в классном туре Всероссийского конкурса «Живая классика», целью которого является повышение интереса к чтению, формирование читательского вкуса и навыков выразительного чтения на основе глубокого осмысления текста. Победителями классного этапа конкурса стали </a:t>
            </a:r>
            <a:r>
              <a:rPr lang="ru-RU" dirty="0" err="1">
                <a:solidFill>
                  <a:srgbClr val="000000"/>
                </a:solidFill>
                <a:latin typeface="Times New Roman"/>
                <a:ea typeface="Times New Roman"/>
                <a:cs typeface="Times New Roman"/>
              </a:rPr>
              <a:t>Тукаев</a:t>
            </a:r>
            <a:r>
              <a:rPr lang="ru-RU" dirty="0">
                <a:solidFill>
                  <a:srgbClr val="000000"/>
                </a:solidFill>
                <a:latin typeface="Times New Roman"/>
                <a:ea typeface="Times New Roman"/>
                <a:cs typeface="Times New Roman"/>
              </a:rPr>
              <a:t> Тимур, Сафиуллина </a:t>
            </a:r>
            <a:r>
              <a:rPr lang="ru-RU" dirty="0" err="1">
                <a:solidFill>
                  <a:srgbClr val="000000"/>
                </a:solidFill>
                <a:latin typeface="Times New Roman"/>
                <a:ea typeface="Times New Roman"/>
                <a:cs typeface="Times New Roman"/>
              </a:rPr>
              <a:t>Гульназ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Закиева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Аэлина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Ашрапова</a:t>
            </a:r>
            <a:r>
              <a:rPr lang="ru-RU" dirty="0">
                <a:solidFill>
                  <a:srgbClr val="000000"/>
                </a:solidFill>
                <a:latin typeface="Times New Roman"/>
                <a:ea typeface="Times New Roman"/>
                <a:cs typeface="Times New Roman"/>
              </a:rPr>
              <a:t> Малика, </a:t>
            </a:r>
            <a:r>
              <a:rPr lang="ru-RU" dirty="0" err="1">
                <a:solidFill>
                  <a:srgbClr val="000000"/>
                </a:solidFill>
                <a:latin typeface="Times New Roman"/>
                <a:ea typeface="Times New Roman"/>
                <a:cs typeface="Times New Roman"/>
              </a:rPr>
              <a:t>Заманова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Разиля</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Гаделшина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Фаиза</a:t>
            </a:r>
            <a:r>
              <a:rPr lang="ru-RU" dirty="0">
                <a:solidFill>
                  <a:srgbClr val="000000"/>
                </a:solidFill>
                <a:latin typeface="Times New Roman"/>
                <a:ea typeface="Times New Roman"/>
                <a:cs typeface="Times New Roman"/>
              </a:rPr>
              <a:t>. Впереди школьный тур конкурса, который состоится в конце февраля.</a:t>
            </a:r>
            <a:endParaRPr lang="ru-RU" dirty="0">
              <a:latin typeface="Calibri"/>
              <a:ea typeface="Calibri"/>
              <a:cs typeface="Times New Roman"/>
            </a:endParaRPr>
          </a:p>
          <a:p>
            <a:pPr marL="0" indent="0" fontAlgn="base">
              <a:lnSpc>
                <a:spcPct val="115000"/>
              </a:lnSpc>
              <a:spcAft>
                <a:spcPts val="0"/>
              </a:spcAft>
              <a:buNone/>
            </a:pPr>
            <a:endParaRPr lang="ru-RU" dirty="0" smtClean="0">
              <a:solidFill>
                <a:srgbClr val="000000"/>
              </a:solidFill>
              <a:latin typeface="Times New Roman"/>
              <a:ea typeface="Times New Roman"/>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В.П.Чкалов</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исемендәге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Шөгер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урта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мәктәбе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укучылары</a:t>
            </a:r>
            <a:r>
              <a:rPr lang="ru-RU" dirty="0">
                <a:solidFill>
                  <a:srgbClr val="000000"/>
                </a:solidFill>
                <a:latin typeface="Times New Roman"/>
                <a:ea typeface="Times New Roman"/>
                <a:cs typeface="Times New Roman"/>
              </a:rPr>
              <a:t> «Живая классика» Б</a:t>
            </a:r>
            <a:r>
              <a:rPr lang="tt-RU" dirty="0">
                <a:solidFill>
                  <a:srgbClr val="000000"/>
                </a:solidFill>
                <a:latin typeface="Times New Roman"/>
                <a:ea typeface="Times New Roman"/>
                <a:cs typeface="Times New Roman"/>
              </a:rPr>
              <a:t>ө</a:t>
            </a:r>
            <a:r>
              <a:rPr lang="ru-RU" dirty="0" err="1">
                <a:solidFill>
                  <a:srgbClr val="000000"/>
                </a:solidFill>
                <a:latin typeface="Times New Roman"/>
                <a:ea typeface="Times New Roman"/>
                <a:cs typeface="Times New Roman"/>
              </a:rPr>
              <a:t>тенроссия</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конкурсының</a:t>
            </a:r>
            <a:r>
              <a:rPr lang="ru-RU" dirty="0">
                <a:solidFill>
                  <a:srgbClr val="000000"/>
                </a:solidFill>
                <a:latin typeface="Times New Roman"/>
                <a:ea typeface="Times New Roman"/>
                <a:cs typeface="Times New Roman"/>
              </a:rPr>
              <a:t> класс </a:t>
            </a:r>
            <a:r>
              <a:rPr lang="ru-RU" dirty="0" err="1">
                <a:solidFill>
                  <a:srgbClr val="000000"/>
                </a:solidFill>
                <a:latin typeface="Times New Roman"/>
                <a:ea typeface="Times New Roman"/>
                <a:cs typeface="Times New Roman"/>
              </a:rPr>
              <a:t>этабында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катнаштылар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бәйгенең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максаты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китап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кызыксыну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уяту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сәнгатьле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күнекмәләрен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үстеру</a:t>
            </a:r>
            <a:r>
              <a:rPr lang="ru-RU" dirty="0">
                <a:solidFill>
                  <a:srgbClr val="000000"/>
                </a:solidFill>
                <a:latin typeface="Times New Roman"/>
                <a:ea typeface="Times New Roman"/>
                <a:cs typeface="Times New Roman"/>
              </a:rPr>
              <a:t>. Класс </a:t>
            </a:r>
            <a:r>
              <a:rPr lang="ru-RU" dirty="0" err="1">
                <a:solidFill>
                  <a:srgbClr val="000000"/>
                </a:solidFill>
                <a:latin typeface="Times New Roman"/>
                <a:ea typeface="Times New Roman"/>
                <a:cs typeface="Times New Roman"/>
              </a:rPr>
              <a:t>этабында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түбәндәге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жиңуче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булып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танылды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Тукаев</a:t>
            </a:r>
            <a:r>
              <a:rPr lang="ru-RU" dirty="0">
                <a:solidFill>
                  <a:srgbClr val="000000"/>
                </a:solidFill>
                <a:latin typeface="Times New Roman"/>
                <a:ea typeface="Times New Roman"/>
                <a:cs typeface="Times New Roman"/>
              </a:rPr>
              <a:t> Тимур, Сафиуллина </a:t>
            </a:r>
            <a:r>
              <a:rPr lang="ru-RU" dirty="0" err="1">
                <a:solidFill>
                  <a:srgbClr val="000000"/>
                </a:solidFill>
                <a:latin typeface="Times New Roman"/>
                <a:ea typeface="Times New Roman"/>
                <a:cs typeface="Times New Roman"/>
              </a:rPr>
              <a:t>Гөлназ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Зәкиева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Аэлина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Ашрапова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Мәликә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Заманова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Рәзилә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Гаделшина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Фаиза</a:t>
            </a:r>
            <a:r>
              <a:rPr lang="ru-RU" dirty="0">
                <a:solidFill>
                  <a:srgbClr val="000000"/>
                </a:solidFill>
                <a:latin typeface="Times New Roman"/>
                <a:ea typeface="Times New Roman"/>
                <a:cs typeface="Times New Roman"/>
              </a:rPr>
              <a:t>. Февраль </a:t>
            </a:r>
            <a:r>
              <a:rPr lang="ru-RU" dirty="0" err="1">
                <a:solidFill>
                  <a:srgbClr val="000000"/>
                </a:solidFill>
                <a:latin typeface="Times New Roman"/>
                <a:ea typeface="Times New Roman"/>
                <a:cs typeface="Times New Roman"/>
              </a:rPr>
              <a:t>азагында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конкурсның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мәктәп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этабы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уздырылачак</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22</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PHOTO-2021-02-14-20-36-36(1).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347614"/>
            <a:ext cx="3740400" cy="3027600"/>
          </a:xfrm>
          <a:prstGeom prst="rect">
            <a:avLst/>
          </a:prstGeom>
          <a:noFill/>
          <a:ln>
            <a:noFill/>
          </a:ln>
        </p:spPr>
      </p:pic>
    </p:spTree>
    <p:extLst>
      <p:ext uri="{BB962C8B-B14F-4D97-AF65-F5344CB8AC3E}">
        <p14:creationId xmlns:p14="http://schemas.microsoft.com/office/powerpoint/2010/main" val="627427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4915" y="195486"/>
            <a:ext cx="6048672" cy="857250"/>
          </a:xfrm>
        </p:spPr>
        <p:txBody>
          <a:bodyPr>
            <a:normAutofit fontScale="90000"/>
          </a:bodyPr>
          <a:lstStyle/>
          <a:p>
            <a:pPr lvl="0" fontAlgn="base">
              <a:lnSpc>
                <a:spcPct val="115000"/>
              </a:lnSpc>
              <a:spcBef>
                <a:spcPct val="20000"/>
              </a:spcBef>
            </a:pPr>
            <a:r>
              <a:rPr lang="tt-RU" sz="900" dirty="0" smtClean="0">
                <a:solidFill>
                  <a:srgbClr val="000000"/>
                </a:solidFill>
                <a:latin typeface="Times New Roman"/>
                <a:ea typeface="Times New Roman"/>
                <a:cs typeface="Times New Roman"/>
              </a:rPr>
              <a:t/>
            </a:r>
            <a:br>
              <a:rPr lang="tt-RU" sz="900" dirty="0" smtClean="0">
                <a:solidFill>
                  <a:srgbClr val="000000"/>
                </a:solidFill>
                <a:latin typeface="Times New Roman"/>
                <a:ea typeface="Times New Roman"/>
                <a:cs typeface="Times New Roman"/>
              </a:rPr>
            </a:br>
            <a:r>
              <a:rPr lang="tt-RU" sz="900" dirty="0">
                <a:solidFill>
                  <a:srgbClr val="000000"/>
                </a:solidFill>
                <a:latin typeface="Times New Roman"/>
                <a:ea typeface="Times New Roman"/>
                <a:cs typeface="Times New Roman"/>
              </a:rPr>
              <a:t/>
            </a:r>
            <a:br>
              <a:rPr lang="tt-RU" sz="900" dirty="0">
                <a:solidFill>
                  <a:srgbClr val="000000"/>
                </a:solidFill>
                <a:latin typeface="Times New Roman"/>
                <a:ea typeface="Times New Roman"/>
                <a:cs typeface="Times New Roman"/>
              </a:rPr>
            </a:br>
            <a:r>
              <a:rPr lang="tt-RU" sz="900" dirty="0" smtClean="0">
                <a:solidFill>
                  <a:srgbClr val="000000"/>
                </a:solidFill>
                <a:latin typeface="Times New Roman"/>
                <a:ea typeface="Times New Roman"/>
                <a:cs typeface="Times New Roman"/>
              </a:rPr>
              <a:t/>
            </a:r>
            <a:br>
              <a:rPr lang="tt-RU" sz="900" dirty="0" smtClean="0">
                <a:solidFill>
                  <a:srgbClr val="000000"/>
                </a:solidFill>
                <a:latin typeface="Times New Roman"/>
                <a:ea typeface="Times New Roman"/>
                <a:cs typeface="Times New Roman"/>
              </a:rPr>
            </a:br>
            <a:r>
              <a:rPr lang="tt-RU" sz="900" dirty="0">
                <a:solidFill>
                  <a:srgbClr val="000000"/>
                </a:solidFill>
                <a:latin typeface="Times New Roman"/>
                <a:ea typeface="Times New Roman"/>
                <a:cs typeface="Times New Roman"/>
              </a:rPr>
              <a:t/>
            </a:r>
            <a:br>
              <a:rPr lang="tt-RU" sz="900" dirty="0">
                <a:solidFill>
                  <a:srgbClr val="000000"/>
                </a:solidFill>
                <a:latin typeface="Times New Roman"/>
                <a:ea typeface="Times New Roman"/>
                <a:cs typeface="Times New Roman"/>
              </a:rPr>
            </a:br>
            <a:r>
              <a:rPr lang="tt-RU" sz="1800" dirty="0" smtClean="0">
                <a:solidFill>
                  <a:srgbClr val="009900"/>
                </a:solidFill>
                <a:latin typeface="Times New Roman"/>
                <a:ea typeface="Times New Roman"/>
                <a:cs typeface="+mn-cs"/>
              </a:rPr>
              <a:t>Ребуслар</a:t>
            </a:r>
            <a:r>
              <a:rPr lang="tt-RU" sz="1800" dirty="0">
                <a:solidFill>
                  <a:srgbClr val="009900"/>
                </a:solidFill>
                <a:latin typeface="Times New Roman"/>
                <a:ea typeface="Times New Roman"/>
                <a:cs typeface="+mn-cs"/>
              </a:rPr>
              <a:t>, кроссвордлар төзү, аларны чишү буенча ярыш</a:t>
            </a:r>
            <a:r>
              <a:rPr lang="tt-RU" sz="1800" dirty="0" smtClean="0">
                <a:solidFill>
                  <a:srgbClr val="009900"/>
                </a:solidFill>
                <a:latin typeface="Times New Roman"/>
                <a:ea typeface="Times New Roman"/>
                <a:cs typeface="+mn-cs"/>
              </a:rPr>
              <a:t>./</a:t>
            </a:r>
            <a:r>
              <a:rPr lang="tt-RU" sz="1800" dirty="0">
                <a:solidFill>
                  <a:srgbClr val="009900"/>
                </a:solidFill>
                <a:latin typeface="Times New Roman"/>
                <a:ea typeface="Times New Roman"/>
                <a:cs typeface="+mn-cs"/>
              </a:rPr>
              <a:t/>
            </a:r>
            <a:br>
              <a:rPr lang="tt-RU" sz="1800" dirty="0">
                <a:solidFill>
                  <a:srgbClr val="009900"/>
                </a:solidFill>
                <a:latin typeface="Times New Roman"/>
                <a:ea typeface="Times New Roman"/>
                <a:cs typeface="+mn-cs"/>
              </a:rPr>
            </a:br>
            <a:r>
              <a:rPr lang="tt-RU" sz="1800" dirty="0" smtClean="0">
                <a:solidFill>
                  <a:srgbClr val="009900"/>
                </a:solidFill>
                <a:latin typeface="Times New Roman"/>
                <a:ea typeface="Times New Roman"/>
                <a:cs typeface="Times New Roman"/>
              </a:rPr>
              <a:t> </a:t>
            </a:r>
            <a:r>
              <a:rPr lang="ru-RU" sz="1800" dirty="0" smtClean="0">
                <a:solidFill>
                  <a:srgbClr val="009900"/>
                </a:solidFill>
                <a:latin typeface="Times New Roman"/>
                <a:ea typeface="Times New Roman"/>
                <a:cs typeface="Times New Roman"/>
              </a:rPr>
              <a:t>Конкурсы </a:t>
            </a:r>
            <a:r>
              <a:rPr lang="ru-RU" sz="1800" dirty="0">
                <a:solidFill>
                  <a:srgbClr val="009900"/>
                </a:solidFill>
                <a:latin typeface="Times New Roman"/>
                <a:ea typeface="Times New Roman"/>
                <a:cs typeface="Times New Roman"/>
              </a:rPr>
              <a:t>по составлению ребусов, кроссвордов и их решению</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endParaRPr lang="ru-RU" sz="1800" dirty="0">
              <a:solidFill>
                <a:srgbClr val="009900"/>
              </a:solidFill>
            </a:endParaRPr>
          </a:p>
        </p:txBody>
      </p:sp>
      <p:sp>
        <p:nvSpPr>
          <p:cNvPr id="4" name="Объект 3"/>
          <p:cNvSpPr>
            <a:spLocks noGrp="1"/>
          </p:cNvSpPr>
          <p:nvPr>
            <p:ph sz="half" idx="2"/>
          </p:nvPr>
        </p:nvSpPr>
        <p:spPr/>
        <p:txBody>
          <a:bodyPr>
            <a:normAutofit fontScale="32500" lnSpcReduction="20000"/>
          </a:bodyPr>
          <a:lstStyle/>
          <a:p>
            <a:pPr marL="0" indent="0" fontAlgn="base">
              <a:lnSpc>
                <a:spcPct val="115000"/>
              </a:lnSpc>
              <a:spcAft>
                <a:spcPts val="0"/>
              </a:spcAft>
              <a:buNone/>
            </a:pPr>
            <a:r>
              <a:rPr lang="tt-RU" b="1" dirty="0">
                <a:latin typeface="Times New Roman"/>
                <a:ea typeface="Times New Roman"/>
              </a:rPr>
              <a:t>Ребуслар, кроссвордлар төзү, аларны чишү буенча ярыш</a:t>
            </a:r>
            <a:r>
              <a:rPr lang="tt-RU" b="1" dirty="0" smtClean="0">
                <a:latin typeface="Times New Roman"/>
                <a:ea typeface="Times New Roman"/>
              </a:rPr>
              <a:t>.</a:t>
            </a:r>
          </a:p>
          <a:p>
            <a:pPr marL="0" indent="0" fontAlgn="base">
              <a:lnSpc>
                <a:spcPct val="115000"/>
              </a:lnSpc>
              <a:spcAft>
                <a:spcPts val="0"/>
              </a:spcAft>
              <a:buNone/>
            </a:pPr>
            <a:r>
              <a:rPr lang="tt-RU" dirty="0" smtClean="0">
                <a:solidFill>
                  <a:srgbClr val="000000"/>
                </a:solidFill>
                <a:latin typeface="Times New Roman"/>
                <a:ea typeface="Times New Roman"/>
                <a:cs typeface="Times New Roman"/>
              </a:rPr>
              <a:t>Туган </a:t>
            </a:r>
            <a:r>
              <a:rPr lang="tt-RU" dirty="0">
                <a:solidFill>
                  <a:srgbClr val="000000"/>
                </a:solidFill>
                <a:latin typeface="Times New Roman"/>
                <a:ea typeface="Times New Roman"/>
                <a:cs typeface="Times New Roman"/>
              </a:rPr>
              <a:t>телләр һәм халыклар бердәмлеге елы уңаеннан В.П.Чкалов исемендәге Шөгер урта мәктәбендә укучыларның татар телен өйрәнүгә теләкләрен арттыру һәм татарча фикерләү, сөйләү, аралашу күнекмәләрен үстерү; татар теленә, туган җиребезгә хөрмәт һәм мәхәббәт хисләре тәрбияләү максатыннан ребуслар, кроссвордлар төзү, аларны чишү буенча ярышлар узды. Укучылар үзләре дә кроссвордлар төзеп килгәннәр иде. Ребуслар һәм кроссвордлар, уен алымы буларак, дәресне җанландырып җибәрә. Шулай ук, укучыларның сүзлек запасы тулылана, коммуникатив күнекмәләре, логик фикер йөртү сәләтләре үсә. </a:t>
            </a:r>
            <a:r>
              <a:rPr lang="ru-RU" dirty="0" err="1">
                <a:solidFill>
                  <a:srgbClr val="000000"/>
                </a:solidFill>
                <a:latin typeface="Times New Roman"/>
                <a:ea typeface="Times New Roman"/>
                <a:cs typeface="Times New Roman"/>
              </a:rPr>
              <a:t>Башваткычларны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иҗади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өй</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эше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буларак</a:t>
            </a:r>
            <a:r>
              <a:rPr lang="ru-RU" dirty="0">
                <a:solidFill>
                  <a:srgbClr val="000000"/>
                </a:solidFill>
                <a:latin typeface="Times New Roman"/>
                <a:ea typeface="Times New Roman"/>
                <a:cs typeface="Times New Roman"/>
              </a:rPr>
              <a:t> та </a:t>
            </a:r>
            <a:r>
              <a:rPr lang="ru-RU" dirty="0" err="1">
                <a:solidFill>
                  <a:srgbClr val="000000"/>
                </a:solidFill>
                <a:latin typeface="Times New Roman"/>
                <a:ea typeface="Times New Roman"/>
                <a:cs typeface="Times New Roman"/>
              </a:rPr>
              <a:t>кулланырга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мөмкин</a:t>
            </a:r>
            <a:r>
              <a:rPr lang="ru-RU" dirty="0" smtClean="0">
                <a:solidFill>
                  <a:srgbClr val="000000"/>
                </a:solidFill>
                <a:latin typeface="Times New Roman"/>
                <a:ea typeface="Times New Roman"/>
                <a:cs typeface="Times New Roman"/>
              </a:rPr>
              <a:t>.</a:t>
            </a:r>
          </a:p>
          <a:p>
            <a:pPr marL="0" indent="0">
              <a:lnSpc>
                <a:spcPct val="115000"/>
              </a:lnSpc>
              <a:spcAft>
                <a:spcPts val="0"/>
              </a:spcAft>
              <a:buNone/>
            </a:pPr>
            <a:endParaRPr lang="ru-RU" dirty="0" smtClean="0">
              <a:solidFill>
                <a:srgbClr val="000000"/>
              </a:solidFill>
              <a:latin typeface="Times New Roman"/>
              <a:ea typeface="Times New Roman"/>
              <a:cs typeface="Times New Roman"/>
            </a:endParaRPr>
          </a:p>
          <a:p>
            <a:pPr marL="0" indent="0">
              <a:lnSpc>
                <a:spcPct val="115000"/>
              </a:lnSpc>
              <a:spcAft>
                <a:spcPts val="0"/>
              </a:spcAft>
              <a:buNone/>
            </a:pPr>
            <a:r>
              <a:rPr lang="ru-RU" b="1" dirty="0" smtClean="0">
                <a:solidFill>
                  <a:srgbClr val="000000"/>
                </a:solidFill>
                <a:latin typeface="Times New Roman"/>
                <a:ea typeface="Times New Roman"/>
                <a:cs typeface="Times New Roman"/>
              </a:rPr>
              <a:t>Конкурсы </a:t>
            </a:r>
            <a:r>
              <a:rPr lang="ru-RU" b="1" dirty="0">
                <a:solidFill>
                  <a:srgbClr val="000000"/>
                </a:solidFill>
                <a:latin typeface="Times New Roman"/>
                <a:ea typeface="Times New Roman"/>
                <a:cs typeface="Times New Roman"/>
              </a:rPr>
              <a:t>по составлению ребусов, кроссвордов и их решению</a:t>
            </a:r>
            <a:endParaRPr lang="ru-RU" b="1" dirty="0">
              <a:latin typeface="Calibri"/>
              <a:ea typeface="Calibri"/>
              <a:cs typeface="Times New Roman"/>
            </a:endParaRPr>
          </a:p>
          <a:p>
            <a:pPr marL="0" indent="0" fontAlgn="base">
              <a:lnSpc>
                <a:spcPct val="115000"/>
              </a:lnSpc>
              <a:spcAft>
                <a:spcPts val="0"/>
              </a:spcAft>
              <a:buNone/>
            </a:pPr>
            <a:r>
              <a:rPr lang="ru-RU" dirty="0" smtClean="0">
                <a:solidFill>
                  <a:srgbClr val="000000"/>
                </a:solidFill>
                <a:latin typeface="Times New Roman"/>
                <a:ea typeface="Times New Roman"/>
                <a:cs typeface="Times New Roman"/>
              </a:rPr>
              <a:t>В рамках Года </a:t>
            </a:r>
            <a:r>
              <a:rPr lang="ru-RU" dirty="0">
                <a:solidFill>
                  <a:srgbClr val="000000"/>
                </a:solidFill>
                <a:latin typeface="Times New Roman"/>
                <a:ea typeface="Times New Roman"/>
                <a:cs typeface="Times New Roman"/>
              </a:rPr>
              <a:t>родных языков и народного единства в МБОУ « </a:t>
            </a:r>
            <a:r>
              <a:rPr lang="ru-RU" dirty="0" err="1">
                <a:solidFill>
                  <a:srgbClr val="000000"/>
                </a:solidFill>
                <a:latin typeface="Times New Roman"/>
                <a:ea typeface="Times New Roman"/>
                <a:cs typeface="Times New Roman"/>
              </a:rPr>
              <a:t>Шугуровская</a:t>
            </a:r>
            <a:r>
              <a:rPr lang="ru-RU" dirty="0">
                <a:solidFill>
                  <a:srgbClr val="000000"/>
                </a:solidFill>
                <a:latin typeface="Times New Roman"/>
                <a:ea typeface="Times New Roman"/>
                <a:cs typeface="Times New Roman"/>
              </a:rPr>
              <a:t> СОШ имени В. П. Чкалова", в целях развития навыков мышления, речи, воспитания чувства уважения и любви к родному языку, были проведены конкурсы по составлению ребусов, кроссвордов и их решению. Ученики сами создавали кроссворды. Ребусы и кроссворды, как игровой прием, оживляют урок. Кроме того, обогащается словарный запас учащихся, развиваются коммуникативные навыки, логическое мышление. Головоломки можно использовать и как творческую домашнюю работу.</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23</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P_20210206_091743(1).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1491630"/>
            <a:ext cx="1584176" cy="2635200"/>
          </a:xfrm>
          <a:prstGeom prst="rect">
            <a:avLst/>
          </a:prstGeom>
          <a:noFill/>
          <a:ln>
            <a:noFill/>
          </a:ln>
        </p:spPr>
      </p:pic>
    </p:spTree>
    <p:extLst>
      <p:ext uri="{BB962C8B-B14F-4D97-AF65-F5344CB8AC3E}">
        <p14:creationId xmlns:p14="http://schemas.microsoft.com/office/powerpoint/2010/main" val="20160862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20680" cy="857250"/>
          </a:xfrm>
        </p:spPr>
        <p:txBody>
          <a:bodyPr>
            <a:normAutofit fontScale="90000"/>
          </a:bodyPr>
          <a:lstStyle/>
          <a:p>
            <a:pPr lvl="0" fontAlgn="base">
              <a:lnSpc>
                <a:spcPct val="115000"/>
              </a:lnSpc>
              <a:spcBef>
                <a:spcPct val="20000"/>
              </a:spcBef>
              <a:spcAft>
                <a:spcPts val="1000"/>
              </a:spcAft>
            </a:pPr>
            <a:r>
              <a:rPr lang="ru-RU" sz="1100" b="0" dirty="0" smtClean="0">
                <a:solidFill>
                  <a:srgbClr val="000000"/>
                </a:solidFill>
                <a:latin typeface="Times New Roman"/>
                <a:ea typeface="Times New Roman"/>
                <a:cs typeface="Times New Roman"/>
              </a:rPr>
              <a:t/>
            </a:r>
            <a:br>
              <a:rPr lang="ru-RU" sz="1100" b="0" dirty="0" smtClean="0">
                <a:solidFill>
                  <a:srgbClr val="000000"/>
                </a:solidFill>
                <a:latin typeface="Times New Roman"/>
                <a:ea typeface="Times New Roman"/>
                <a:cs typeface="Times New Roman"/>
              </a:rPr>
            </a:br>
            <a:r>
              <a:rPr lang="ru-RU" sz="1100" b="0" dirty="0">
                <a:solidFill>
                  <a:srgbClr val="000000"/>
                </a:solidFill>
                <a:latin typeface="Times New Roman"/>
                <a:ea typeface="Times New Roman"/>
                <a:cs typeface="Times New Roman"/>
              </a:rPr>
              <a:t/>
            </a:r>
            <a:br>
              <a:rPr lang="ru-RU" sz="1100" b="0" dirty="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Инсталляция </a:t>
            </a:r>
            <a:r>
              <a:rPr lang="ru-RU" sz="1800" dirty="0">
                <a:solidFill>
                  <a:srgbClr val="009900"/>
                </a:solidFill>
                <a:latin typeface="Times New Roman"/>
                <a:ea typeface="Times New Roman"/>
                <a:cs typeface="Times New Roman"/>
              </a:rPr>
              <a:t>«Муса </a:t>
            </a:r>
            <a:r>
              <a:rPr lang="ru-RU" sz="1800" dirty="0" err="1">
                <a:solidFill>
                  <a:srgbClr val="009900"/>
                </a:solidFill>
                <a:latin typeface="Times New Roman"/>
                <a:ea typeface="Times New Roman"/>
                <a:cs typeface="Times New Roman"/>
              </a:rPr>
              <a:t>Джалиль</a:t>
            </a:r>
            <a:r>
              <a:rPr lang="ru-RU" sz="1800" dirty="0">
                <a:solidFill>
                  <a:srgbClr val="009900"/>
                </a:solidFill>
                <a:latin typeface="Times New Roman"/>
                <a:ea typeface="Times New Roman"/>
                <a:cs typeface="Times New Roman"/>
              </a:rPr>
              <a:t> – 115 лет</a:t>
            </a:r>
            <a:r>
              <a:rPr lang="ru-RU" sz="1800" dirty="0" smtClean="0">
                <a:solidFill>
                  <a:srgbClr val="009900"/>
                </a:solidFill>
                <a:latin typeface="Times New Roman"/>
                <a:ea typeface="Times New Roman"/>
                <a:cs typeface="Times New Roman"/>
              </a:rPr>
              <a:t>». / </a:t>
            </a:r>
            <a:br>
              <a:rPr lang="ru-RU" sz="1800" dirty="0" smtClean="0">
                <a:solidFill>
                  <a:srgbClr val="0099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К</a:t>
            </a:r>
            <a:r>
              <a:rPr lang="tt-RU" sz="1800" dirty="0">
                <a:solidFill>
                  <a:srgbClr val="009900"/>
                </a:solidFill>
                <a:latin typeface="Times New Roman"/>
                <a:ea typeface="Times New Roman"/>
                <a:cs typeface="Times New Roman"/>
              </a:rPr>
              <a:t>итап </a:t>
            </a:r>
            <a:r>
              <a:rPr lang="ru-RU" sz="1800" dirty="0" smtClean="0">
                <a:solidFill>
                  <a:srgbClr val="009900"/>
                </a:solidFill>
                <a:latin typeface="Times New Roman"/>
                <a:ea typeface="Times New Roman"/>
                <a:cs typeface="Times New Roman"/>
              </a:rPr>
              <a:t>инсталляция</a:t>
            </a:r>
            <a:r>
              <a:rPr lang="tt-RU" sz="1800" dirty="0" smtClean="0">
                <a:solidFill>
                  <a:srgbClr val="009900"/>
                </a:solidFill>
                <a:latin typeface="Times New Roman"/>
                <a:ea typeface="Times New Roman"/>
                <a:cs typeface="Times New Roman"/>
              </a:rPr>
              <a:t>се </a:t>
            </a:r>
            <a:r>
              <a:rPr lang="ru-RU" sz="1800" dirty="0">
                <a:solidFill>
                  <a:srgbClr val="009900"/>
                </a:solidFill>
                <a:latin typeface="Times New Roman"/>
                <a:ea typeface="Times New Roman"/>
                <a:cs typeface="Times New Roman"/>
              </a:rPr>
              <a:t>«Муса </a:t>
            </a:r>
            <a:r>
              <a:rPr lang="tt-RU" sz="1800" dirty="0">
                <a:solidFill>
                  <a:srgbClr val="009900"/>
                </a:solidFill>
                <a:latin typeface="Times New Roman"/>
                <a:ea typeface="Times New Roman"/>
                <a:cs typeface="Times New Roman"/>
              </a:rPr>
              <a:t>Җәлилгә </a:t>
            </a:r>
            <a:r>
              <a:rPr lang="ru-RU" sz="1800" dirty="0">
                <a:solidFill>
                  <a:srgbClr val="009900"/>
                </a:solidFill>
                <a:latin typeface="Times New Roman"/>
                <a:ea typeface="Times New Roman"/>
                <a:cs typeface="Times New Roman"/>
              </a:rPr>
              <a:t>– 115 </a:t>
            </a:r>
            <a:r>
              <a:rPr lang="tt-RU" sz="1800" dirty="0">
                <a:solidFill>
                  <a:srgbClr val="009900"/>
                </a:solidFill>
                <a:latin typeface="Times New Roman"/>
                <a:ea typeface="Times New Roman"/>
                <a:cs typeface="Times New Roman"/>
              </a:rPr>
              <a:t>ел</a:t>
            </a:r>
            <a:r>
              <a:rPr lang="ru-RU" sz="1800" dirty="0">
                <a:solidFill>
                  <a:srgbClr val="009900"/>
                </a:solidFill>
                <a:latin typeface="Times New Roman"/>
                <a:ea typeface="Times New Roman"/>
                <a:cs typeface="Times New Roman"/>
              </a:rPr>
              <a:t>»</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800" dirty="0">
                <a:solidFill>
                  <a:srgbClr val="009900"/>
                </a:solidFill>
                <a:latin typeface="Times New Roman"/>
                <a:ea typeface="Times New Roman"/>
                <a:cs typeface="Times New Roman"/>
              </a:rPr>
              <a:t/>
            </a:r>
            <a:br>
              <a:rPr lang="ru-RU" sz="1800" dirty="0">
                <a:solidFill>
                  <a:srgbClr val="009900"/>
                </a:solidFill>
                <a:latin typeface="Times New Roman"/>
                <a:ea typeface="Times New Roman"/>
                <a:cs typeface="Times New Roman"/>
              </a:rPr>
            </a:br>
            <a:endParaRPr lang="ru-RU" sz="1800" dirty="0">
              <a:solidFill>
                <a:srgbClr val="009900"/>
              </a:solidFill>
            </a:endParaRPr>
          </a:p>
        </p:txBody>
      </p:sp>
      <p:sp>
        <p:nvSpPr>
          <p:cNvPr id="4" name="Объект 3"/>
          <p:cNvSpPr>
            <a:spLocks noGrp="1"/>
          </p:cNvSpPr>
          <p:nvPr>
            <p:ph sz="half" idx="2"/>
          </p:nvPr>
        </p:nvSpPr>
        <p:spPr/>
        <p:txBody>
          <a:bodyPr>
            <a:normAutofit fontScale="40000" lnSpcReduction="20000"/>
          </a:bodyPr>
          <a:lstStyle/>
          <a:p>
            <a:pPr marL="0" indent="0" fontAlgn="base">
              <a:lnSpc>
                <a:spcPct val="115000"/>
              </a:lnSpc>
              <a:spcAft>
                <a:spcPts val="0"/>
              </a:spcAft>
              <a:buNone/>
            </a:pPr>
            <a:r>
              <a:rPr lang="ru-RU" b="1" dirty="0">
                <a:solidFill>
                  <a:srgbClr val="000000"/>
                </a:solidFill>
                <a:latin typeface="Times New Roman"/>
                <a:ea typeface="Times New Roman"/>
                <a:cs typeface="Times New Roman"/>
              </a:rPr>
              <a:t>Инсталляция «Муса </a:t>
            </a:r>
            <a:r>
              <a:rPr lang="ru-RU" b="1" dirty="0" err="1">
                <a:solidFill>
                  <a:srgbClr val="000000"/>
                </a:solidFill>
                <a:latin typeface="Times New Roman"/>
                <a:ea typeface="Times New Roman"/>
                <a:cs typeface="Times New Roman"/>
              </a:rPr>
              <a:t>Джалиль</a:t>
            </a:r>
            <a:r>
              <a:rPr lang="ru-RU" b="1" dirty="0">
                <a:solidFill>
                  <a:srgbClr val="000000"/>
                </a:solidFill>
                <a:latin typeface="Times New Roman"/>
                <a:ea typeface="Times New Roman"/>
                <a:cs typeface="Times New Roman"/>
              </a:rPr>
              <a:t> – 115 лет</a:t>
            </a:r>
            <a:r>
              <a:rPr lang="ru-RU" b="1" dirty="0" smtClean="0">
                <a:solidFill>
                  <a:srgbClr val="000000"/>
                </a:solidFill>
                <a:latin typeface="Times New Roman"/>
                <a:ea typeface="Times New Roman"/>
                <a:cs typeface="Times New Roman"/>
              </a:rPr>
              <a:t>»</a:t>
            </a:r>
            <a:r>
              <a:rPr lang="ru-RU" b="1" dirty="0">
                <a:solidFill>
                  <a:srgbClr val="000000"/>
                </a:solidFill>
                <a:latin typeface="Times New Roman"/>
                <a:ea typeface="Times New Roman"/>
                <a:cs typeface="Times New Roman"/>
              </a:rPr>
              <a:t/>
            </a:r>
            <a:br>
              <a:rPr lang="ru-RU" b="1" dirty="0">
                <a:solidFill>
                  <a:srgbClr val="000000"/>
                </a:solidFill>
                <a:latin typeface="Times New Roman"/>
                <a:ea typeface="Times New Roman"/>
                <a:cs typeface="Times New Roman"/>
              </a:rPr>
            </a:br>
            <a:r>
              <a:rPr lang="ru-RU" dirty="0">
                <a:solidFill>
                  <a:srgbClr val="000000"/>
                </a:solidFill>
                <a:latin typeface="Times New Roman"/>
                <a:ea typeface="Times New Roman"/>
                <a:cs typeface="Times New Roman"/>
              </a:rPr>
              <a:t>Чем дальше уходят от нас события Великой Отечественной войны, тем значительнее становится в нашем сознании подвиг народа, спасшего мир от фашизма. Навсегда вошёл в историю и подвиг татарского поэта-героя Мусы </a:t>
            </a:r>
            <a:r>
              <a:rPr lang="ru-RU" dirty="0" err="1">
                <a:solidFill>
                  <a:srgbClr val="000000"/>
                </a:solidFill>
                <a:latin typeface="Times New Roman"/>
                <a:ea typeface="Times New Roman"/>
                <a:cs typeface="Times New Roman"/>
              </a:rPr>
              <a:t>Джалиля</a:t>
            </a:r>
            <a:r>
              <a:rPr lang="ru-RU" dirty="0">
                <a:solidFill>
                  <a:srgbClr val="000000"/>
                </a:solidFill>
                <a:latin typeface="Times New Roman"/>
                <a:ea typeface="Times New Roman"/>
                <a:cs typeface="Times New Roman"/>
              </a:rPr>
              <a:t>, поэта и воина. Повторяя строки стихотворений, вспоминая жизненный и творческий путь поэта, понимаешь, насколько важным было для него единство слова и поступка.</a:t>
            </a:r>
            <a:endParaRPr lang="ru-RU" dirty="0">
              <a:latin typeface="Calibri"/>
              <a:ea typeface="Calibri"/>
              <a:cs typeface="Times New Roman"/>
            </a:endParaRPr>
          </a:p>
          <a:p>
            <a:pPr marL="0" indent="0" fontAlgn="base">
              <a:lnSpc>
                <a:spcPct val="115000"/>
              </a:lnSpc>
              <a:spcAft>
                <a:spcPts val="1000"/>
              </a:spcAft>
              <a:buNone/>
            </a:pPr>
            <a:endParaRPr lang="ru-RU" dirty="0" smtClean="0">
              <a:latin typeface="Times New Roman"/>
              <a:ea typeface="Times New Roman"/>
              <a:cs typeface="Times New Roman"/>
            </a:endParaRPr>
          </a:p>
          <a:p>
            <a:pPr marL="0" indent="0" fontAlgn="base">
              <a:lnSpc>
                <a:spcPct val="115000"/>
              </a:lnSpc>
              <a:spcAft>
                <a:spcPts val="1000"/>
              </a:spcAft>
              <a:buNone/>
            </a:pPr>
            <a:r>
              <a:rPr lang="ru-RU" b="1" dirty="0" smtClean="0">
                <a:latin typeface="Times New Roman"/>
                <a:ea typeface="Times New Roman"/>
                <a:cs typeface="Times New Roman"/>
              </a:rPr>
              <a:t>К</a:t>
            </a:r>
            <a:r>
              <a:rPr lang="tt-RU" b="1" dirty="0">
                <a:latin typeface="Times New Roman"/>
                <a:ea typeface="Times New Roman"/>
                <a:cs typeface="Times New Roman"/>
              </a:rPr>
              <a:t>итап </a:t>
            </a:r>
            <a:r>
              <a:rPr lang="ru-RU" b="1" dirty="0">
                <a:latin typeface="Times New Roman"/>
                <a:ea typeface="Times New Roman"/>
                <a:cs typeface="Times New Roman"/>
              </a:rPr>
              <a:t>инсталляция </a:t>
            </a:r>
            <a:r>
              <a:rPr lang="tt-RU" b="1" dirty="0">
                <a:latin typeface="Times New Roman"/>
                <a:ea typeface="Times New Roman"/>
                <a:cs typeface="Times New Roman"/>
              </a:rPr>
              <a:t>се </a:t>
            </a:r>
            <a:r>
              <a:rPr lang="ru-RU" b="1" dirty="0">
                <a:latin typeface="Times New Roman"/>
                <a:ea typeface="Times New Roman"/>
                <a:cs typeface="Times New Roman"/>
              </a:rPr>
              <a:t>«Муса </a:t>
            </a:r>
            <a:r>
              <a:rPr lang="tt-RU" b="1" dirty="0">
                <a:latin typeface="Times New Roman"/>
                <a:ea typeface="Times New Roman"/>
                <a:cs typeface="Times New Roman"/>
              </a:rPr>
              <a:t>Җәлилгә </a:t>
            </a:r>
            <a:r>
              <a:rPr lang="ru-RU" b="1" dirty="0">
                <a:latin typeface="Times New Roman"/>
                <a:ea typeface="Times New Roman"/>
                <a:cs typeface="Times New Roman"/>
              </a:rPr>
              <a:t>– 115 </a:t>
            </a:r>
            <a:r>
              <a:rPr lang="tt-RU" b="1" dirty="0">
                <a:latin typeface="Times New Roman"/>
                <a:ea typeface="Times New Roman"/>
                <a:cs typeface="Times New Roman"/>
              </a:rPr>
              <a:t>ел</a:t>
            </a:r>
            <a:r>
              <a:rPr lang="ru-RU" b="1" dirty="0">
                <a:latin typeface="Times New Roman"/>
                <a:ea typeface="Times New Roman"/>
                <a:cs typeface="Times New Roman"/>
              </a:rPr>
              <a:t>»</a:t>
            </a:r>
            <a:endParaRPr lang="ru-RU" b="1" dirty="0">
              <a:latin typeface="Calibri"/>
              <a:ea typeface="Calibri"/>
              <a:cs typeface="Times New Roman"/>
            </a:endParaRPr>
          </a:p>
          <a:p>
            <a:pPr marL="0" indent="0">
              <a:lnSpc>
                <a:spcPct val="115000"/>
              </a:lnSpc>
              <a:spcAft>
                <a:spcPts val="0"/>
              </a:spcAft>
              <a:buNone/>
            </a:pPr>
            <a:r>
              <a:rPr lang="ru-RU" dirty="0" err="1" smtClean="0">
                <a:solidFill>
                  <a:srgbClr val="000000"/>
                </a:solidFill>
                <a:latin typeface="Times New Roman"/>
                <a:ea typeface="Times New Roman"/>
                <a:cs typeface="Times New Roman"/>
              </a:rPr>
              <a:t>Бөек</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Ватан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сугышы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вакыйгалары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ераграк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киткән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саен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безнең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аңыбызда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тынычлыкны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фашизмнан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коткарган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батырлыгы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шактый</a:t>
            </a:r>
            <a:r>
              <a:rPr lang="ru-RU" dirty="0">
                <a:solidFill>
                  <a:srgbClr val="000000"/>
                </a:solidFill>
                <a:latin typeface="Times New Roman"/>
                <a:ea typeface="Times New Roman"/>
                <a:cs typeface="Times New Roman"/>
              </a:rPr>
              <a:t> арта бара. Герой-</a:t>
            </a:r>
            <a:r>
              <a:rPr lang="ru-RU" dirty="0" err="1">
                <a:solidFill>
                  <a:srgbClr val="000000"/>
                </a:solidFill>
                <a:latin typeface="Times New Roman"/>
                <a:ea typeface="Times New Roman"/>
                <a:cs typeface="Times New Roman"/>
              </a:rPr>
              <a:t>шагыйрь</a:t>
            </a:r>
            <a:r>
              <a:rPr lang="ru-RU" dirty="0">
                <a:solidFill>
                  <a:srgbClr val="000000"/>
                </a:solidFill>
                <a:latin typeface="Times New Roman"/>
                <a:ea typeface="Times New Roman"/>
                <a:cs typeface="Times New Roman"/>
              </a:rPr>
              <a:t> Муса </a:t>
            </a:r>
            <a:r>
              <a:rPr lang="ru-RU" dirty="0" err="1">
                <a:solidFill>
                  <a:srgbClr val="000000"/>
                </a:solidFill>
                <a:latin typeface="Times New Roman"/>
                <a:ea typeface="Times New Roman"/>
                <a:cs typeface="Times New Roman"/>
              </a:rPr>
              <a:t>Җәлил</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шагыйрь</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сугышчы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батырлыгы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мәңгегә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тарихка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кереп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калды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Шигырь</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юлларын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кабатлап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шагыйрьнең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тормыш</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иҗат</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юлын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искә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алып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өчен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сүз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гамәл</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бердәмлегенең</a:t>
            </a:r>
            <a:r>
              <a:rPr lang="ru-RU" dirty="0">
                <a:solidFill>
                  <a:srgbClr val="000000"/>
                </a:solidFill>
                <a:latin typeface="Times New Roman"/>
                <a:ea typeface="Times New Roman"/>
                <a:cs typeface="Times New Roman"/>
              </a:rPr>
              <a:t> ни </a:t>
            </a:r>
            <a:r>
              <a:rPr lang="ru-RU" dirty="0" err="1">
                <a:solidFill>
                  <a:srgbClr val="000000"/>
                </a:solidFill>
                <a:latin typeface="Times New Roman"/>
                <a:ea typeface="Times New Roman"/>
                <a:cs typeface="Times New Roman"/>
              </a:rPr>
              <a:t>дәрәҗәдә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мөһим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булуын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аңлыйсың</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24</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20210128_121939.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1061258" y="2209309"/>
            <a:ext cx="2830484" cy="1375756"/>
          </a:xfrm>
          <a:prstGeom prst="rect">
            <a:avLst/>
          </a:prstGeom>
          <a:noFill/>
          <a:ln>
            <a:noFill/>
          </a:ln>
        </p:spPr>
      </p:pic>
    </p:spTree>
    <p:extLst>
      <p:ext uri="{BB962C8B-B14F-4D97-AF65-F5344CB8AC3E}">
        <p14:creationId xmlns:p14="http://schemas.microsoft.com/office/powerpoint/2010/main" val="1455883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20680" cy="857250"/>
          </a:xfrm>
        </p:spPr>
        <p:txBody>
          <a:bodyPr>
            <a:normAutofit fontScale="90000"/>
          </a:bodyPr>
          <a:lstStyle/>
          <a:p>
            <a:pPr lvl="0" fontAlgn="base">
              <a:lnSpc>
                <a:spcPct val="115000"/>
              </a:lnSpc>
              <a:spcBef>
                <a:spcPct val="20000"/>
              </a:spcBef>
              <a:spcAft>
                <a:spcPts val="1000"/>
              </a:spcAft>
            </a:pPr>
            <a:r>
              <a:rPr lang="ru-RU" sz="1100" dirty="0" smtClean="0">
                <a:solidFill>
                  <a:srgbClr val="000000"/>
                </a:solidFill>
                <a:latin typeface="Times New Roman"/>
                <a:ea typeface="Times New Roman"/>
                <a:cs typeface="Times New Roman"/>
              </a:rPr>
              <a:t/>
            </a:r>
            <a:br>
              <a:rPr lang="ru-RU" sz="1100" dirty="0" smtClean="0">
                <a:solidFill>
                  <a:srgbClr val="000000"/>
                </a:solidFill>
                <a:latin typeface="Times New Roman"/>
                <a:ea typeface="Times New Roman"/>
                <a:cs typeface="Times New Roman"/>
              </a:rPr>
            </a:br>
            <a:r>
              <a:rPr lang="ru-RU" sz="1100" dirty="0">
                <a:solidFill>
                  <a:srgbClr val="000000"/>
                </a:solidFill>
                <a:latin typeface="Times New Roman"/>
                <a:ea typeface="Times New Roman"/>
                <a:cs typeface="Times New Roman"/>
              </a:rPr>
              <a:t/>
            </a:r>
            <a:br>
              <a:rPr lang="ru-RU" sz="1100" dirty="0">
                <a:solidFill>
                  <a:srgbClr val="000000"/>
                </a:solidFill>
                <a:latin typeface="Times New Roman"/>
                <a:ea typeface="Times New Roman"/>
                <a:cs typeface="Times New Roman"/>
              </a:rPr>
            </a:br>
            <a:r>
              <a:rPr lang="ru-RU" sz="1800" dirty="0" smtClean="0">
                <a:solidFill>
                  <a:srgbClr val="009900"/>
                </a:solidFill>
                <a:latin typeface="Times New Roman"/>
                <a:ea typeface="Times New Roman"/>
                <a:cs typeface="Times New Roman"/>
              </a:rPr>
              <a:t>М</a:t>
            </a:r>
            <a:r>
              <a:rPr lang="ru-RU" sz="1800" dirty="0">
                <a:solidFill>
                  <a:srgbClr val="009900"/>
                </a:solidFill>
                <a:latin typeface="Times New Roman"/>
                <a:ea typeface="Times New Roman"/>
                <a:cs typeface="Times New Roman"/>
              </a:rPr>
              <a:t>. </a:t>
            </a:r>
            <a:r>
              <a:rPr lang="ru-RU" sz="1800" dirty="0" err="1">
                <a:solidFill>
                  <a:srgbClr val="009900"/>
                </a:solidFill>
                <a:latin typeface="Times New Roman"/>
                <a:ea typeface="Times New Roman"/>
                <a:cs typeface="Times New Roman"/>
              </a:rPr>
              <a:t>Джалиль</a:t>
            </a:r>
            <a:r>
              <a:rPr lang="ru-RU" sz="1800" dirty="0">
                <a:solidFill>
                  <a:srgbClr val="009900"/>
                </a:solidFill>
                <a:latin typeface="Times New Roman"/>
                <a:ea typeface="Times New Roman"/>
                <a:cs typeface="Times New Roman"/>
              </a:rPr>
              <a:t>: ...Всегда ты будешь живым примером</a:t>
            </a:r>
            <a:r>
              <a:rPr lang="ru-RU" sz="1800" dirty="0" smtClean="0">
                <a:solidFill>
                  <a:srgbClr val="009900"/>
                </a:solidFill>
                <a:latin typeface="Times New Roman"/>
                <a:ea typeface="Times New Roman"/>
                <a:cs typeface="Times New Roman"/>
              </a:rPr>
              <a:t>...«./ </a:t>
            </a:r>
            <a:r>
              <a:rPr lang="tt-RU" sz="1800" dirty="0">
                <a:solidFill>
                  <a:srgbClr val="009900"/>
                </a:solidFill>
                <a:latin typeface="Times New Roman"/>
                <a:ea typeface="Times New Roman"/>
                <a:cs typeface="Times New Roman"/>
              </a:rPr>
              <a:t>М.Җәлил: ...син безнең өчен тере үрнәк булырсың”</a:t>
            </a:r>
            <a:r>
              <a:rPr lang="ru-RU" sz="1800" dirty="0">
                <a:solidFill>
                  <a:srgbClr val="009900"/>
                </a:solidFill>
                <a:latin typeface="Calibri"/>
                <a:ea typeface="Calibri"/>
                <a:cs typeface="Times New Roman"/>
              </a:rPr>
              <a:t/>
            </a:r>
            <a:br>
              <a:rPr lang="ru-RU" sz="1800" dirty="0">
                <a:solidFill>
                  <a:srgbClr val="009900"/>
                </a:solidFill>
                <a:latin typeface="Calibri"/>
                <a:ea typeface="Calibri"/>
                <a:cs typeface="Times New Roman"/>
              </a:rPr>
            </a:br>
            <a:r>
              <a:rPr lang="ru-RU" sz="1100" dirty="0">
                <a:solidFill>
                  <a:prstClr val="black"/>
                </a:solidFill>
                <a:latin typeface="Calibri"/>
                <a:ea typeface="Calibri"/>
                <a:cs typeface="Times New Roman"/>
              </a:rPr>
              <a:t/>
            </a:r>
            <a:br>
              <a:rPr lang="ru-RU" sz="1100" dirty="0">
                <a:solidFill>
                  <a:prstClr val="black"/>
                </a:solidFill>
                <a:latin typeface="Calibri"/>
                <a:ea typeface="Calibri"/>
                <a:cs typeface="Times New Roman"/>
              </a:rPr>
            </a:br>
            <a:endParaRPr lang="ru-RU" dirty="0"/>
          </a:p>
        </p:txBody>
      </p:sp>
      <p:sp>
        <p:nvSpPr>
          <p:cNvPr id="4" name="Объект 3"/>
          <p:cNvSpPr>
            <a:spLocks noGrp="1"/>
          </p:cNvSpPr>
          <p:nvPr>
            <p:ph sz="half" idx="2"/>
          </p:nvPr>
        </p:nvSpPr>
        <p:spPr>
          <a:xfrm>
            <a:off x="5796136" y="1200151"/>
            <a:ext cx="2890664" cy="3394472"/>
          </a:xfrm>
        </p:spPr>
        <p:txBody>
          <a:bodyPr>
            <a:normAutofit fontScale="32500" lnSpcReduction="20000"/>
          </a:bodyPr>
          <a:lstStyle/>
          <a:p>
            <a:pPr marL="0" indent="0" fontAlgn="base">
              <a:lnSpc>
                <a:spcPct val="115000"/>
              </a:lnSpc>
              <a:spcAft>
                <a:spcPts val="0"/>
              </a:spcAft>
              <a:buNone/>
            </a:pPr>
            <a:r>
              <a:rPr lang="ru-RU" b="1" dirty="0">
                <a:solidFill>
                  <a:srgbClr val="000000"/>
                </a:solidFill>
                <a:latin typeface="Times New Roman"/>
                <a:ea typeface="Times New Roman"/>
                <a:cs typeface="Times New Roman"/>
              </a:rPr>
              <a:t>М. </a:t>
            </a:r>
            <a:r>
              <a:rPr lang="ru-RU" b="1" dirty="0" err="1">
                <a:solidFill>
                  <a:srgbClr val="000000"/>
                </a:solidFill>
                <a:latin typeface="Times New Roman"/>
                <a:ea typeface="Times New Roman"/>
                <a:cs typeface="Times New Roman"/>
              </a:rPr>
              <a:t>Джалиль</a:t>
            </a:r>
            <a:r>
              <a:rPr lang="ru-RU" b="1" dirty="0">
                <a:solidFill>
                  <a:srgbClr val="000000"/>
                </a:solidFill>
                <a:latin typeface="Times New Roman"/>
                <a:ea typeface="Times New Roman"/>
                <a:cs typeface="Times New Roman"/>
              </a:rPr>
              <a:t>: ...Всегда ты будешь живым примером..."</a:t>
            </a:r>
            <a:endParaRPr lang="ru-RU" b="1" dirty="0">
              <a:latin typeface="Calibri"/>
              <a:ea typeface="Calibri"/>
              <a:cs typeface="Times New Roman"/>
            </a:endParaRPr>
          </a:p>
          <a:p>
            <a:pPr marL="0" indent="0">
              <a:lnSpc>
                <a:spcPct val="115000"/>
              </a:lnSpc>
              <a:spcAft>
                <a:spcPts val="0"/>
              </a:spcAft>
              <a:buNone/>
            </a:pPr>
            <a:r>
              <a:rPr lang="ru-RU" dirty="0" smtClean="0">
                <a:solidFill>
                  <a:srgbClr val="000000"/>
                </a:solidFill>
                <a:latin typeface="Times New Roman"/>
                <a:ea typeface="Times New Roman"/>
                <a:cs typeface="Times New Roman"/>
              </a:rPr>
              <a:t>К </a:t>
            </a:r>
            <a:r>
              <a:rPr lang="ru-RU" dirty="0">
                <a:solidFill>
                  <a:srgbClr val="000000"/>
                </a:solidFill>
                <a:latin typeface="Times New Roman"/>
                <a:ea typeface="Times New Roman"/>
                <a:cs typeface="Times New Roman"/>
              </a:rPr>
              <a:t>115 </a:t>
            </a:r>
            <a:r>
              <a:rPr lang="ru-RU" dirty="0" err="1">
                <a:solidFill>
                  <a:srgbClr val="000000"/>
                </a:solidFill>
                <a:latin typeface="Times New Roman"/>
                <a:ea typeface="Times New Roman"/>
                <a:cs typeface="Times New Roman"/>
              </a:rPr>
              <a:t>летию</a:t>
            </a:r>
            <a:r>
              <a:rPr lang="ru-RU" dirty="0">
                <a:solidFill>
                  <a:srgbClr val="000000"/>
                </a:solidFill>
                <a:latin typeface="Times New Roman"/>
                <a:ea typeface="Times New Roman"/>
                <a:cs typeface="Times New Roman"/>
              </a:rPr>
              <a:t> юбилея великого татарского поэта проведен ряд мероприятий совместно со школьной библиотекой (</a:t>
            </a:r>
            <a:r>
              <a:rPr lang="ru-RU" dirty="0" err="1">
                <a:solidFill>
                  <a:srgbClr val="000000"/>
                </a:solidFill>
                <a:latin typeface="Times New Roman"/>
                <a:ea typeface="Times New Roman"/>
                <a:cs typeface="Times New Roman"/>
              </a:rPr>
              <a:t>библ-рь</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Шайдуллина</a:t>
            </a:r>
            <a:r>
              <a:rPr lang="ru-RU" dirty="0">
                <a:solidFill>
                  <a:srgbClr val="000000"/>
                </a:solidFill>
                <a:latin typeface="Times New Roman"/>
                <a:ea typeface="Times New Roman"/>
                <a:cs typeface="Times New Roman"/>
              </a:rPr>
              <a:t> Г. В.). О нем пишут книги, ему воздвигают памятники, его имя – Муса </a:t>
            </a:r>
            <a:r>
              <a:rPr lang="ru-RU" dirty="0" err="1">
                <a:solidFill>
                  <a:srgbClr val="000000"/>
                </a:solidFill>
                <a:latin typeface="Times New Roman"/>
                <a:ea typeface="Times New Roman"/>
                <a:cs typeface="Times New Roman"/>
              </a:rPr>
              <a:t>Джалиль</a:t>
            </a:r>
            <a:r>
              <a:rPr lang="ru-RU" dirty="0">
                <a:solidFill>
                  <a:srgbClr val="000000"/>
                </a:solidFill>
                <a:latin typeface="Times New Roman"/>
                <a:ea typeface="Times New Roman"/>
                <a:cs typeface="Times New Roman"/>
              </a:rPr>
              <a:t>. Это поэт, человек, который отдал свою жизнь в борьбе против фашизма.</a:t>
            </a:r>
            <a:endParaRPr lang="ru-RU" dirty="0">
              <a:latin typeface="Calibri"/>
              <a:ea typeface="Calibri"/>
              <a:cs typeface="Times New Roman"/>
            </a:endParaRPr>
          </a:p>
          <a:p>
            <a:pPr marL="0" indent="0" fontAlgn="base">
              <a:lnSpc>
                <a:spcPct val="115000"/>
              </a:lnSpc>
              <a:spcAft>
                <a:spcPts val="1000"/>
              </a:spcAft>
              <a:buNone/>
            </a:pPr>
            <a:endParaRPr lang="tt-RU" dirty="0" smtClean="0">
              <a:latin typeface="Times New Roman"/>
              <a:ea typeface="Times New Roman"/>
              <a:cs typeface="Times New Roman"/>
            </a:endParaRPr>
          </a:p>
          <a:p>
            <a:pPr marL="0" indent="0" algn="r" fontAlgn="base">
              <a:lnSpc>
                <a:spcPct val="115000"/>
              </a:lnSpc>
              <a:spcAft>
                <a:spcPts val="1000"/>
              </a:spcAft>
              <a:buNone/>
            </a:pPr>
            <a:endParaRPr lang="tt-RU" b="1" dirty="0" smtClean="0">
              <a:latin typeface="Times New Roman"/>
              <a:ea typeface="Times New Roman"/>
              <a:cs typeface="Times New Roman"/>
            </a:endParaRPr>
          </a:p>
          <a:p>
            <a:pPr marL="0" indent="0" algn="r" fontAlgn="base">
              <a:lnSpc>
                <a:spcPct val="115000"/>
              </a:lnSpc>
              <a:spcAft>
                <a:spcPts val="1000"/>
              </a:spcAft>
              <a:buNone/>
            </a:pPr>
            <a:r>
              <a:rPr lang="tt-RU" b="1" dirty="0" smtClean="0">
                <a:latin typeface="Times New Roman"/>
                <a:ea typeface="Times New Roman"/>
                <a:cs typeface="Times New Roman"/>
              </a:rPr>
              <a:t>М.Җәлил: </a:t>
            </a:r>
            <a:r>
              <a:rPr lang="tt-RU" b="1" dirty="0">
                <a:latin typeface="Times New Roman"/>
                <a:ea typeface="Times New Roman"/>
                <a:cs typeface="Times New Roman"/>
              </a:rPr>
              <a:t>...син безнең өчен тере үрнәк булырсың”</a:t>
            </a:r>
            <a:endParaRPr lang="ru-RU" b="1" dirty="0">
              <a:latin typeface="Calibri"/>
              <a:ea typeface="Calibri"/>
              <a:cs typeface="Times New Roman"/>
            </a:endParaRPr>
          </a:p>
          <a:p>
            <a:pPr marL="0" indent="0" algn="just">
              <a:lnSpc>
                <a:spcPct val="115000"/>
              </a:lnSpc>
              <a:spcAft>
                <a:spcPts val="0"/>
              </a:spcAft>
              <a:buNone/>
            </a:pPr>
            <a:r>
              <a:rPr lang="ru-RU" dirty="0" err="1" smtClean="0">
                <a:solidFill>
                  <a:srgbClr val="000000"/>
                </a:solidFill>
                <a:latin typeface="Times New Roman"/>
                <a:ea typeface="Times New Roman"/>
                <a:cs typeface="Times New Roman"/>
              </a:rPr>
              <a:t>Бөек</a:t>
            </a:r>
            <a:r>
              <a:rPr lang="ru-RU" dirty="0" smtClean="0">
                <a:solidFill>
                  <a:srgbClr val="000000"/>
                </a:solidFill>
                <a:latin typeface="Times New Roman"/>
                <a:ea typeface="Times New Roman"/>
                <a:cs typeface="Times New Roman"/>
              </a:rPr>
              <a:t> </a:t>
            </a:r>
            <a:r>
              <a:rPr lang="ru-RU" dirty="0">
                <a:solidFill>
                  <a:srgbClr val="000000"/>
                </a:solidFill>
                <a:latin typeface="Times New Roman"/>
                <a:ea typeface="Times New Roman"/>
                <a:cs typeface="Times New Roman"/>
              </a:rPr>
              <a:t>татар </a:t>
            </a:r>
            <a:r>
              <a:rPr lang="ru-RU" dirty="0" err="1">
                <a:solidFill>
                  <a:srgbClr val="000000"/>
                </a:solidFill>
                <a:latin typeface="Times New Roman"/>
                <a:ea typeface="Times New Roman"/>
                <a:cs typeface="Times New Roman"/>
              </a:rPr>
              <a:t>шагыйренең</a:t>
            </a:r>
            <a:r>
              <a:rPr lang="ru-RU" dirty="0">
                <a:solidFill>
                  <a:srgbClr val="000000"/>
                </a:solidFill>
                <a:latin typeface="Times New Roman"/>
                <a:ea typeface="Times New Roman"/>
                <a:cs typeface="Times New Roman"/>
              </a:rPr>
              <a:t> 115 </a:t>
            </a:r>
            <a:r>
              <a:rPr lang="ru-RU" dirty="0" err="1">
                <a:solidFill>
                  <a:srgbClr val="000000"/>
                </a:solidFill>
                <a:latin typeface="Times New Roman"/>
                <a:ea typeface="Times New Roman"/>
                <a:cs typeface="Times New Roman"/>
              </a:rPr>
              <a:t>еллыгына</a:t>
            </a:r>
            <a:r>
              <a:rPr lang="ru-RU" dirty="0">
                <a:solidFill>
                  <a:srgbClr val="000000"/>
                </a:solidFill>
                <a:latin typeface="Times New Roman"/>
                <a:ea typeface="Times New Roman"/>
                <a:cs typeface="Times New Roman"/>
              </a:rPr>
              <a:t> </a:t>
            </a:r>
            <a:r>
              <a:rPr lang="ru-RU" dirty="0" smtClean="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багышлап</a:t>
            </a:r>
            <a:r>
              <a:rPr lang="ru-RU" dirty="0" smtClean="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мәктәп</a:t>
            </a:r>
            <a:r>
              <a:rPr lang="ru-RU" dirty="0" smtClean="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китапханәсе</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белән</a:t>
            </a:r>
            <a:r>
              <a:rPr lang="ru-RU" dirty="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берлектә</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берничә</a:t>
            </a:r>
            <a:r>
              <a:rPr lang="ru-RU" dirty="0">
                <a:solidFill>
                  <a:srgbClr val="000000"/>
                </a:solidFill>
                <a:latin typeface="Times New Roman"/>
                <a:ea typeface="Times New Roman"/>
                <a:cs typeface="Times New Roman"/>
              </a:rPr>
              <a:t> </a:t>
            </a:r>
            <a:r>
              <a:rPr lang="ru-RU" dirty="0" smtClean="0">
                <a:solidFill>
                  <a:srgbClr val="000000"/>
                </a:solidFill>
                <a:latin typeface="Times New Roman"/>
                <a:ea typeface="Times New Roman"/>
                <a:cs typeface="Times New Roman"/>
              </a:rPr>
              <a:t>чара </a:t>
            </a:r>
            <a:r>
              <a:rPr lang="ru-RU" dirty="0" err="1" smtClean="0">
                <a:solidFill>
                  <a:srgbClr val="000000"/>
                </a:solidFill>
                <a:latin typeface="Times New Roman"/>
                <a:ea typeface="Times New Roman"/>
                <a:cs typeface="Times New Roman"/>
              </a:rPr>
              <a:t>үткәрелде</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китапханә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Шәйдуллина</a:t>
            </a:r>
            <a:r>
              <a:rPr lang="ru-RU" dirty="0">
                <a:solidFill>
                  <a:srgbClr val="000000"/>
                </a:solidFill>
                <a:latin typeface="Times New Roman"/>
                <a:ea typeface="Times New Roman"/>
                <a:cs typeface="Times New Roman"/>
              </a:rPr>
              <a:t> Г.В.). </a:t>
            </a:r>
            <a:r>
              <a:rPr lang="ru-RU" dirty="0" smtClean="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Аның</a:t>
            </a:r>
            <a:r>
              <a:rPr lang="ru-RU" dirty="0" smtClean="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турында</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китаплар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язалар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аңа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һәйкәлләр</a:t>
            </a:r>
            <a:r>
              <a:rPr lang="ru-RU" dirty="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куялар</a:t>
            </a:r>
            <a:r>
              <a:rPr lang="ru-RU" dirty="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аның</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исеме</a:t>
            </a:r>
            <a:r>
              <a:rPr lang="ru-RU" dirty="0">
                <a:solidFill>
                  <a:srgbClr val="000000"/>
                </a:solidFill>
                <a:latin typeface="Times New Roman"/>
                <a:ea typeface="Times New Roman"/>
                <a:cs typeface="Times New Roman"/>
              </a:rPr>
              <a:t> – Муса </a:t>
            </a:r>
            <a:r>
              <a:rPr lang="ru-RU" dirty="0" err="1">
                <a:solidFill>
                  <a:srgbClr val="000000"/>
                </a:solidFill>
                <a:latin typeface="Times New Roman"/>
                <a:ea typeface="Times New Roman"/>
                <a:cs typeface="Times New Roman"/>
              </a:rPr>
              <a:t>Җәлил</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Ул-шагыйрь</a:t>
            </a:r>
            <a:r>
              <a:rPr lang="ru-RU" dirty="0">
                <a:solidFill>
                  <a:srgbClr val="000000"/>
                </a:solidFill>
                <a:latin typeface="Times New Roman"/>
                <a:ea typeface="Times New Roman"/>
                <a:cs typeface="Times New Roman"/>
              </a:rPr>
              <a:t>, </a:t>
            </a:r>
            <a:r>
              <a:rPr lang="ru-RU" dirty="0" smtClean="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Фашизмга</a:t>
            </a:r>
            <a:r>
              <a:rPr lang="ru-RU" dirty="0" smtClean="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каршы</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көрәштә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үз</a:t>
            </a:r>
            <a:r>
              <a:rPr lang="ru-RU" dirty="0">
                <a:solidFill>
                  <a:srgbClr val="000000"/>
                </a:solidFill>
                <a:latin typeface="Times New Roman"/>
                <a:ea typeface="Times New Roman"/>
                <a:cs typeface="Times New Roman"/>
              </a:rPr>
              <a:t> </a:t>
            </a:r>
            <a:r>
              <a:rPr lang="ru-RU" dirty="0" err="1" smtClean="0">
                <a:solidFill>
                  <a:srgbClr val="000000"/>
                </a:solidFill>
                <a:latin typeface="Times New Roman"/>
                <a:ea typeface="Times New Roman"/>
                <a:cs typeface="Times New Roman"/>
              </a:rPr>
              <a:t>гомерен</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биргән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кеше</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pPr marL="0" indent="0" algn="r">
              <a:lnSpc>
                <a:spcPct val="115000"/>
              </a:lnSpc>
              <a:spcAft>
                <a:spcPts val="0"/>
              </a:spcAft>
              <a:buNone/>
            </a:pPr>
            <a:r>
              <a:rPr lang="ru-RU" sz="3200" dirty="0">
                <a:solidFill>
                  <a:srgbClr val="000000"/>
                </a:solidFill>
                <a:latin typeface="Times New Roman"/>
                <a:ea typeface="Times New Roman"/>
                <a:cs typeface="Times New Roman"/>
              </a:rPr>
              <a:t> </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25</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20210128_115805%20(2).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635646"/>
            <a:ext cx="1018309" cy="2094807"/>
          </a:xfrm>
          <a:prstGeom prst="rect">
            <a:avLst/>
          </a:prstGeom>
          <a:noFill/>
          <a:ln>
            <a:noFill/>
          </a:ln>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30200" y="-11181778"/>
            <a:ext cx="2457600" cy="18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1202679"/>
            <a:ext cx="3740400" cy="28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69301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048672" cy="857250"/>
          </a:xfrm>
        </p:spPr>
        <p:txBody>
          <a:bodyPr>
            <a:normAutofit/>
          </a:bodyPr>
          <a:lstStyle/>
          <a:p>
            <a:pPr lvl="0" fontAlgn="base">
              <a:lnSpc>
                <a:spcPct val="115000"/>
              </a:lnSpc>
              <a:spcBef>
                <a:spcPct val="20000"/>
              </a:spcBef>
            </a:pPr>
            <a:r>
              <a:rPr lang="ru-RU" sz="1600" dirty="0">
                <a:solidFill>
                  <a:srgbClr val="009900"/>
                </a:solidFill>
                <a:latin typeface="Times New Roman"/>
                <a:ea typeface="Times New Roman"/>
                <a:cs typeface="Times New Roman"/>
              </a:rPr>
              <a:t>«Кызыл ромашка» </a:t>
            </a:r>
            <a:r>
              <a:rPr lang="ru-RU" sz="1600" dirty="0" err="1" smtClean="0">
                <a:solidFill>
                  <a:srgbClr val="009900"/>
                </a:solidFill>
                <a:latin typeface="Times New Roman"/>
                <a:ea typeface="Times New Roman"/>
                <a:cs typeface="Times New Roman"/>
              </a:rPr>
              <a:t>акциясе</a:t>
            </a:r>
            <a:r>
              <a:rPr lang="ru-RU" sz="1600" dirty="0" smtClean="0">
                <a:solidFill>
                  <a:srgbClr val="009900"/>
                </a:solidFill>
                <a:latin typeface="Times New Roman"/>
                <a:ea typeface="Times New Roman"/>
                <a:cs typeface="Times New Roman"/>
              </a:rPr>
              <a:t>. / </a:t>
            </a:r>
            <a:r>
              <a:rPr lang="ru-RU" sz="1600" dirty="0">
                <a:solidFill>
                  <a:srgbClr val="009900"/>
                </a:solidFill>
                <a:latin typeface="Times New Roman"/>
                <a:ea typeface="Times New Roman"/>
                <a:cs typeface="Times New Roman"/>
              </a:rPr>
              <a:t>Акция ”Красная ромашка</a:t>
            </a:r>
            <a:br>
              <a:rPr lang="ru-RU" sz="1600" dirty="0">
                <a:solidFill>
                  <a:srgbClr val="009900"/>
                </a:solidFill>
                <a:latin typeface="Times New Roman"/>
                <a:ea typeface="Times New Roman"/>
                <a:cs typeface="Times New Roman"/>
              </a:rPr>
            </a:br>
            <a:endParaRPr lang="ru-RU" sz="1600" dirty="0">
              <a:solidFill>
                <a:srgbClr val="009900"/>
              </a:solidFill>
              <a:latin typeface="Calibri"/>
              <a:ea typeface="Calibri"/>
              <a:cs typeface="Times New Roman"/>
            </a:endParaRPr>
          </a:p>
        </p:txBody>
      </p:sp>
      <p:sp>
        <p:nvSpPr>
          <p:cNvPr id="4" name="Объект 3"/>
          <p:cNvSpPr>
            <a:spLocks noGrp="1"/>
          </p:cNvSpPr>
          <p:nvPr>
            <p:ph sz="half" idx="2"/>
          </p:nvPr>
        </p:nvSpPr>
        <p:spPr/>
        <p:txBody>
          <a:bodyPr>
            <a:normAutofit fontScale="32500" lnSpcReduction="20000"/>
          </a:bodyPr>
          <a:lstStyle/>
          <a:p>
            <a:pPr marL="0" indent="0" fontAlgn="base">
              <a:lnSpc>
                <a:spcPct val="115000"/>
              </a:lnSpc>
              <a:spcAft>
                <a:spcPts val="0"/>
              </a:spcAft>
              <a:buNone/>
            </a:pPr>
            <a:r>
              <a:rPr lang="ru-RU" b="1" dirty="0">
                <a:solidFill>
                  <a:srgbClr val="000000"/>
                </a:solidFill>
                <a:latin typeface="Times New Roman"/>
                <a:ea typeface="Times New Roman"/>
                <a:cs typeface="Times New Roman"/>
              </a:rPr>
              <a:t>«Кызыл ромашка» </a:t>
            </a:r>
            <a:r>
              <a:rPr lang="ru-RU" b="1" dirty="0" err="1">
                <a:solidFill>
                  <a:srgbClr val="000000"/>
                </a:solidFill>
                <a:latin typeface="Times New Roman"/>
                <a:ea typeface="Times New Roman"/>
                <a:cs typeface="Times New Roman"/>
              </a:rPr>
              <a:t>акциясе</a:t>
            </a:r>
            <a:endParaRPr lang="ru-RU" b="1" dirty="0">
              <a:latin typeface="Calibri"/>
              <a:ea typeface="Calibri"/>
              <a:cs typeface="Times New Roman"/>
            </a:endParaRPr>
          </a:p>
          <a:p>
            <a:pPr marL="0" indent="0">
              <a:lnSpc>
                <a:spcPct val="115000"/>
              </a:lnSpc>
              <a:spcAft>
                <a:spcPts val="0"/>
              </a:spcAft>
              <a:buNone/>
            </a:pPr>
            <a:r>
              <a:rPr lang="ru-RU" dirty="0" err="1" smtClean="0">
                <a:solidFill>
                  <a:srgbClr val="000000"/>
                </a:solidFill>
                <a:latin typeface="Times New Roman"/>
                <a:ea typeface="Times New Roman"/>
                <a:cs typeface="Times New Roman"/>
              </a:rPr>
              <a:t>Туган</a:t>
            </a:r>
            <a:r>
              <a:rPr lang="ru-RU" dirty="0" smtClean="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елы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уңаеннан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патриот-</a:t>
            </a:r>
            <a:r>
              <a:rPr lang="ru-RU" dirty="0" err="1">
                <a:solidFill>
                  <a:srgbClr val="000000"/>
                </a:solidFill>
                <a:latin typeface="Times New Roman"/>
                <a:ea typeface="Times New Roman"/>
                <a:cs typeface="Times New Roman"/>
              </a:rPr>
              <a:t>шагыйрь</a:t>
            </a:r>
            <a:r>
              <a:rPr lang="ru-RU" dirty="0">
                <a:solidFill>
                  <a:srgbClr val="000000"/>
                </a:solidFill>
                <a:latin typeface="Times New Roman"/>
                <a:ea typeface="Times New Roman"/>
                <a:cs typeface="Times New Roman"/>
              </a:rPr>
              <a:t> Муса </a:t>
            </a:r>
            <a:r>
              <a:rPr lang="ru-RU" dirty="0" err="1">
                <a:solidFill>
                  <a:srgbClr val="000000"/>
                </a:solidFill>
                <a:latin typeface="Times New Roman"/>
                <a:ea typeface="Times New Roman"/>
                <a:cs typeface="Times New Roman"/>
              </a:rPr>
              <a:t>Җәлилнең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көнен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билгеләп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үтү</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максатыннан</a:t>
            </a:r>
            <a:r>
              <a:rPr lang="ru-RU" dirty="0">
                <a:solidFill>
                  <a:srgbClr val="000000"/>
                </a:solidFill>
                <a:latin typeface="Times New Roman"/>
                <a:ea typeface="Times New Roman"/>
                <a:cs typeface="Times New Roman"/>
              </a:rPr>
              <a:t>, 15 </a:t>
            </a:r>
            <a:r>
              <a:rPr lang="ru-RU" dirty="0" err="1">
                <a:solidFill>
                  <a:srgbClr val="000000"/>
                </a:solidFill>
                <a:latin typeface="Times New Roman"/>
                <a:ea typeface="Times New Roman"/>
                <a:cs typeface="Times New Roman"/>
              </a:rPr>
              <a:t>февральдә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В.П.Чкалов</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исемендәге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Шөгер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урта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мәктәбендә</a:t>
            </a:r>
            <a:r>
              <a:rPr lang="ru-RU" dirty="0">
                <a:solidFill>
                  <a:srgbClr val="000000"/>
                </a:solidFill>
                <a:latin typeface="Times New Roman"/>
                <a:ea typeface="Times New Roman"/>
                <a:cs typeface="Times New Roman"/>
              </a:rPr>
              <a:t> “Кызыл ромашка “</a:t>
            </a:r>
            <a:r>
              <a:rPr lang="ru-RU" dirty="0" err="1">
                <a:solidFill>
                  <a:srgbClr val="000000"/>
                </a:solidFill>
                <a:latin typeface="Times New Roman"/>
                <a:ea typeface="Times New Roman"/>
                <a:cs typeface="Times New Roman"/>
              </a:rPr>
              <a:t>акциясе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үткәрелде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чарада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мәктәп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ата-аналар</a:t>
            </a:r>
            <a:r>
              <a:rPr lang="ru-RU" dirty="0">
                <a:solidFill>
                  <a:srgbClr val="000000"/>
                </a:solidFill>
                <a:latin typeface="Times New Roman"/>
                <a:ea typeface="Times New Roman"/>
                <a:cs typeface="Times New Roman"/>
              </a:rPr>
              <a:t> да актив </a:t>
            </a:r>
            <a:r>
              <a:rPr lang="ru-RU" dirty="0" err="1">
                <a:solidFill>
                  <a:srgbClr val="000000"/>
                </a:solidFill>
                <a:latin typeface="Times New Roman"/>
                <a:ea typeface="Times New Roman"/>
                <a:cs typeface="Times New Roman"/>
              </a:rPr>
              <a:t>катнашты</a:t>
            </a:r>
            <a:r>
              <a:rPr lang="ru-RU" dirty="0">
                <a:solidFill>
                  <a:srgbClr val="000000"/>
                </a:solidFill>
                <a:latin typeface="Times New Roman"/>
                <a:ea typeface="Times New Roman"/>
                <a:cs typeface="Times New Roman"/>
              </a:rPr>
              <a:t>. Акция </a:t>
            </a:r>
            <a:r>
              <a:rPr lang="ru-RU" dirty="0" err="1">
                <a:solidFill>
                  <a:srgbClr val="000000"/>
                </a:solidFill>
                <a:latin typeface="Times New Roman"/>
                <a:ea typeface="Times New Roman"/>
                <a:cs typeface="Times New Roman"/>
              </a:rPr>
              <a:t>барышында</a:t>
            </a:r>
            <a:r>
              <a:rPr lang="ru-RU" dirty="0">
                <a:solidFill>
                  <a:srgbClr val="000000"/>
                </a:solidFill>
                <a:latin typeface="Times New Roman"/>
                <a:ea typeface="Times New Roman"/>
                <a:cs typeface="Times New Roman"/>
              </a:rPr>
              <a:t> Муса </a:t>
            </a:r>
            <a:r>
              <a:rPr lang="ru-RU" dirty="0" err="1">
                <a:solidFill>
                  <a:srgbClr val="000000"/>
                </a:solidFill>
                <a:latin typeface="Times New Roman"/>
                <a:ea typeface="Times New Roman"/>
                <a:cs typeface="Times New Roman"/>
              </a:rPr>
              <a:t>Җәлил</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шигырьләрен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сәнгатьле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укып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видеоязма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әзерләргә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әсәрләренә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иллюстрацияләр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ясарга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кирәк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иде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Шунысы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куанычлы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Җәлил</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шигырьләрен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балалар</a:t>
            </a:r>
            <a:r>
              <a:rPr lang="ru-RU" dirty="0">
                <a:solidFill>
                  <a:srgbClr val="000000"/>
                </a:solidFill>
                <a:latin typeface="Times New Roman"/>
                <a:ea typeface="Times New Roman"/>
                <a:cs typeface="Times New Roman"/>
              </a:rPr>
              <a:t> да, </a:t>
            </a:r>
            <a:r>
              <a:rPr lang="ru-RU" dirty="0" err="1">
                <a:solidFill>
                  <a:srgbClr val="000000"/>
                </a:solidFill>
                <a:latin typeface="Times New Roman"/>
                <a:ea typeface="Times New Roman"/>
                <a:cs typeface="Times New Roman"/>
              </a:rPr>
              <a:t>олылар</a:t>
            </a:r>
            <a:r>
              <a:rPr lang="ru-RU" dirty="0">
                <a:solidFill>
                  <a:srgbClr val="000000"/>
                </a:solidFill>
                <a:latin typeface="Times New Roman"/>
                <a:ea typeface="Times New Roman"/>
                <a:cs typeface="Times New Roman"/>
              </a:rPr>
              <a:t> да </a:t>
            </a:r>
            <a:r>
              <a:rPr lang="ru-RU" dirty="0" err="1">
                <a:solidFill>
                  <a:srgbClr val="000000"/>
                </a:solidFill>
                <a:latin typeface="Times New Roman"/>
                <a:ea typeface="Times New Roman"/>
                <a:cs typeface="Times New Roman"/>
              </a:rPr>
              <a:t>бик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ярата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үлемсез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иҗаты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тиңдәшсез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батырлыгы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белән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кызыксыну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еллар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үтү</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белән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һич</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кимеми</a:t>
            </a:r>
            <a:r>
              <a:rPr lang="ru-RU" dirty="0">
                <a:solidFill>
                  <a:srgbClr val="000000"/>
                </a:solidFill>
                <a:latin typeface="Times New Roman"/>
                <a:ea typeface="Times New Roman"/>
                <a:cs typeface="Times New Roman"/>
              </a:rPr>
              <a:t>.</a:t>
            </a:r>
            <a:endParaRPr lang="ru-RU" dirty="0">
              <a:latin typeface="Calibri"/>
              <a:ea typeface="Calibri"/>
              <a:cs typeface="Times New Roman"/>
            </a:endParaRPr>
          </a:p>
          <a:p>
            <a:pPr marL="0" indent="0" fontAlgn="base">
              <a:lnSpc>
                <a:spcPct val="115000"/>
              </a:lnSpc>
              <a:spcAft>
                <a:spcPts val="0"/>
              </a:spcAft>
              <a:buNone/>
            </a:pPr>
            <a:endParaRPr lang="ru-RU" dirty="0" smtClean="0">
              <a:solidFill>
                <a:srgbClr val="000000"/>
              </a:solidFill>
              <a:latin typeface="Times New Roman"/>
              <a:ea typeface="Times New Roman"/>
              <a:cs typeface="Times New Roman"/>
            </a:endParaRPr>
          </a:p>
          <a:p>
            <a:pPr marL="0" indent="0" fontAlgn="base">
              <a:lnSpc>
                <a:spcPct val="115000"/>
              </a:lnSpc>
              <a:spcAft>
                <a:spcPts val="0"/>
              </a:spcAft>
              <a:buNone/>
            </a:pPr>
            <a:r>
              <a:rPr lang="ru-RU" b="1" dirty="0" smtClean="0">
                <a:solidFill>
                  <a:srgbClr val="000000"/>
                </a:solidFill>
                <a:latin typeface="Times New Roman"/>
                <a:ea typeface="Times New Roman"/>
                <a:cs typeface="Times New Roman"/>
              </a:rPr>
              <a:t>Акция </a:t>
            </a:r>
            <a:r>
              <a:rPr lang="ru-RU" b="1" dirty="0">
                <a:solidFill>
                  <a:srgbClr val="000000"/>
                </a:solidFill>
                <a:latin typeface="Times New Roman"/>
                <a:ea typeface="Times New Roman"/>
                <a:cs typeface="Times New Roman"/>
              </a:rPr>
              <a:t>”Красная ромашка</a:t>
            </a:r>
            <a:endParaRPr lang="ru-RU" b="1" dirty="0" smtClean="0">
              <a:solidFill>
                <a:srgbClr val="000000"/>
              </a:solidFill>
              <a:latin typeface="Times New Roman"/>
              <a:ea typeface="Times New Roman"/>
              <a:cs typeface="Times New Roman"/>
            </a:endParaRPr>
          </a:p>
          <a:p>
            <a:pPr marL="0" indent="0" fontAlgn="base">
              <a:lnSpc>
                <a:spcPct val="115000"/>
              </a:lnSpc>
              <a:spcAft>
                <a:spcPts val="0"/>
              </a:spcAft>
              <a:buNone/>
            </a:pPr>
            <a:r>
              <a:rPr lang="ru-RU" dirty="0" smtClean="0">
                <a:solidFill>
                  <a:srgbClr val="000000"/>
                </a:solidFill>
                <a:latin typeface="Times New Roman"/>
                <a:ea typeface="Times New Roman"/>
                <a:cs typeface="Times New Roman"/>
              </a:rPr>
              <a:t>В </a:t>
            </a:r>
            <a:r>
              <a:rPr lang="ru-RU" dirty="0">
                <a:solidFill>
                  <a:srgbClr val="000000"/>
                </a:solidFill>
                <a:latin typeface="Times New Roman"/>
                <a:ea typeface="Times New Roman"/>
                <a:cs typeface="Times New Roman"/>
              </a:rPr>
              <a:t>рамках Года родных языков и народного единства, в честь празднования 115 годовщины поэта-героя Мусы </a:t>
            </a:r>
            <a:r>
              <a:rPr lang="ru-RU" dirty="0" err="1">
                <a:solidFill>
                  <a:srgbClr val="000000"/>
                </a:solidFill>
                <a:latin typeface="Times New Roman"/>
                <a:ea typeface="Times New Roman"/>
                <a:cs typeface="Times New Roman"/>
              </a:rPr>
              <a:t>Джалиля</a:t>
            </a:r>
            <a:r>
              <a:rPr lang="ru-RU" dirty="0">
                <a:solidFill>
                  <a:srgbClr val="000000"/>
                </a:solidFill>
                <a:latin typeface="Times New Roman"/>
                <a:ea typeface="Times New Roman"/>
                <a:cs typeface="Times New Roman"/>
              </a:rPr>
              <a:t>, в </a:t>
            </a:r>
            <a:r>
              <a:rPr lang="ru-RU" dirty="0" err="1">
                <a:solidFill>
                  <a:srgbClr val="000000"/>
                </a:solidFill>
                <a:latin typeface="Times New Roman"/>
                <a:ea typeface="Times New Roman"/>
                <a:cs typeface="Times New Roman"/>
              </a:rPr>
              <a:t>Шугуровской</a:t>
            </a:r>
            <a:r>
              <a:rPr lang="ru-RU" dirty="0">
                <a:solidFill>
                  <a:srgbClr val="000000"/>
                </a:solidFill>
                <a:latin typeface="Times New Roman"/>
                <a:ea typeface="Times New Roman"/>
                <a:cs typeface="Times New Roman"/>
              </a:rPr>
              <a:t> средней школе имени </a:t>
            </a:r>
            <a:r>
              <a:rPr lang="ru-RU" dirty="0" err="1">
                <a:solidFill>
                  <a:srgbClr val="000000"/>
                </a:solidFill>
                <a:latin typeface="Times New Roman"/>
                <a:ea typeface="Times New Roman"/>
                <a:cs typeface="Times New Roman"/>
              </a:rPr>
              <a:t>В.П.Чкалова</a:t>
            </a:r>
            <a:r>
              <a:rPr lang="ru-RU" dirty="0">
                <a:solidFill>
                  <a:srgbClr val="000000"/>
                </a:solidFill>
                <a:latin typeface="Times New Roman"/>
                <a:ea typeface="Times New Roman"/>
                <a:cs typeface="Times New Roman"/>
              </a:rPr>
              <a:t> 15 февраля проведена акция ”Красная ромашка”. В данном мероприятии участвовали не только учащиеся, но и родители. Участники должны были подготовить видеозаписи выразительного чтения любимых стихотворений </a:t>
            </a:r>
            <a:r>
              <a:rPr lang="ru-RU" dirty="0" err="1">
                <a:solidFill>
                  <a:srgbClr val="000000"/>
                </a:solidFill>
                <a:latin typeface="Times New Roman"/>
                <a:ea typeface="Times New Roman"/>
                <a:cs typeface="Times New Roman"/>
              </a:rPr>
              <a:t>М.Джалиля</a:t>
            </a:r>
            <a:r>
              <a:rPr lang="ru-RU" dirty="0">
                <a:solidFill>
                  <a:srgbClr val="000000"/>
                </a:solidFill>
                <a:latin typeface="Times New Roman"/>
                <a:ea typeface="Times New Roman"/>
                <a:cs typeface="Times New Roman"/>
              </a:rPr>
              <a:t> и выполнить иллюстрации по произведениям </a:t>
            </a:r>
            <a:r>
              <a:rPr lang="ru-RU" dirty="0" err="1">
                <a:solidFill>
                  <a:srgbClr val="000000"/>
                </a:solidFill>
                <a:latin typeface="Times New Roman"/>
                <a:ea typeface="Times New Roman"/>
                <a:cs typeface="Times New Roman"/>
              </a:rPr>
              <a:t>поэта.Отрадно</a:t>
            </a:r>
            <a:r>
              <a:rPr lang="ru-RU" dirty="0">
                <a:solidFill>
                  <a:srgbClr val="000000"/>
                </a:solidFill>
                <a:latin typeface="Times New Roman"/>
                <a:ea typeface="Times New Roman"/>
                <a:cs typeface="Times New Roman"/>
              </a:rPr>
              <a:t> то, что стихи поэта любят и взрослые , и дети; что с годами не утратили свою значимость бессмертная поэзия </a:t>
            </a:r>
            <a:r>
              <a:rPr lang="ru-RU" dirty="0" err="1">
                <a:solidFill>
                  <a:srgbClr val="000000"/>
                </a:solidFill>
                <a:latin typeface="Times New Roman"/>
                <a:ea typeface="Times New Roman"/>
                <a:cs typeface="Times New Roman"/>
              </a:rPr>
              <a:t>Джалиля</a:t>
            </a:r>
            <a:r>
              <a:rPr lang="ru-RU" dirty="0">
                <a:solidFill>
                  <a:srgbClr val="000000"/>
                </a:solidFill>
                <a:latin typeface="Times New Roman"/>
                <a:ea typeface="Times New Roman"/>
                <a:cs typeface="Times New Roman"/>
              </a:rPr>
              <a:t> и его героическая биография.</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26</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storage/org1228/images/PHOTO-2021-02-15-12-59-46.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275606"/>
            <a:ext cx="3740400" cy="3027600"/>
          </a:xfrm>
          <a:prstGeom prst="rect">
            <a:avLst/>
          </a:prstGeom>
          <a:noFill/>
          <a:ln>
            <a:noFill/>
          </a:ln>
        </p:spPr>
      </p:pic>
    </p:spTree>
    <p:extLst>
      <p:ext uri="{BB962C8B-B14F-4D97-AF65-F5344CB8AC3E}">
        <p14:creationId xmlns:p14="http://schemas.microsoft.com/office/powerpoint/2010/main" val="38288822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048672" cy="857250"/>
          </a:xfrm>
        </p:spPr>
        <p:txBody>
          <a:bodyPr>
            <a:noAutofit/>
          </a:bodyPr>
          <a:lstStyle/>
          <a:p>
            <a:pPr lvl="0">
              <a:lnSpc>
                <a:spcPct val="115000"/>
              </a:lnSpc>
              <a:spcBef>
                <a:spcPct val="20000"/>
              </a:spcBef>
            </a:pPr>
            <a:r>
              <a:rPr lang="tt-RU" sz="1600" dirty="0">
                <a:solidFill>
                  <a:srgbClr val="009900"/>
                </a:solidFill>
                <a:latin typeface="Times New Roman"/>
                <a:ea typeface="Times New Roman"/>
                <a:cs typeface="Times New Roman"/>
              </a:rPr>
              <a:t>Муса Җәлилнең тууына 115 </a:t>
            </a:r>
            <a:r>
              <a:rPr lang="tt-RU" sz="1600" dirty="0" smtClean="0">
                <a:solidFill>
                  <a:srgbClr val="009900"/>
                </a:solidFill>
                <a:latin typeface="Times New Roman"/>
                <a:ea typeface="Times New Roman"/>
                <a:cs typeface="Times New Roman"/>
              </a:rPr>
              <a:t>ел. / </a:t>
            </a:r>
            <a:r>
              <a:rPr lang="ru-RU" sz="1600" b="0" dirty="0">
                <a:solidFill>
                  <a:srgbClr val="009900"/>
                </a:solidFill>
                <a:latin typeface="Calibri"/>
                <a:ea typeface="Calibri"/>
                <a:cs typeface="Times New Roman"/>
              </a:rPr>
              <a:t/>
            </a:r>
            <a:br>
              <a:rPr lang="ru-RU" sz="1600" b="0" dirty="0">
                <a:solidFill>
                  <a:srgbClr val="009900"/>
                </a:solidFill>
                <a:latin typeface="Calibri"/>
                <a:ea typeface="Calibri"/>
                <a:cs typeface="Times New Roman"/>
              </a:rPr>
            </a:br>
            <a:r>
              <a:rPr lang="ru-RU" sz="1600" dirty="0">
                <a:solidFill>
                  <a:srgbClr val="009900"/>
                </a:solidFill>
                <a:latin typeface="Times New Roman"/>
                <a:ea typeface="Times New Roman"/>
                <a:cs typeface="Times New Roman"/>
              </a:rPr>
              <a:t>115 </a:t>
            </a:r>
            <a:r>
              <a:rPr lang="ru-RU" sz="1600" dirty="0" err="1">
                <a:solidFill>
                  <a:srgbClr val="009900"/>
                </a:solidFill>
                <a:latin typeface="Times New Roman"/>
                <a:ea typeface="Times New Roman"/>
                <a:cs typeface="Times New Roman"/>
              </a:rPr>
              <a:t>летие</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М.Джалиля</a:t>
            </a:r>
            <a:r>
              <a:rPr lang="ru-RU" sz="1600" dirty="0">
                <a:solidFill>
                  <a:srgbClr val="009900"/>
                </a:solidFill>
                <a:latin typeface="Times New Roman"/>
                <a:ea typeface="Times New Roman"/>
                <a:cs typeface="Times New Roman"/>
              </a:rPr>
              <a:t>.</a:t>
            </a:r>
            <a:r>
              <a:rPr lang="ru-RU" sz="1600" b="0" dirty="0">
                <a:solidFill>
                  <a:srgbClr val="009900"/>
                </a:solidFill>
                <a:latin typeface="Calibri"/>
                <a:ea typeface="Calibri"/>
                <a:cs typeface="Times New Roman"/>
              </a:rPr>
              <a:t/>
            </a:r>
            <a:br>
              <a:rPr lang="ru-RU" sz="1600" b="0" dirty="0">
                <a:solidFill>
                  <a:srgbClr val="009900"/>
                </a:solidFill>
                <a:latin typeface="Calibri"/>
                <a:ea typeface="Calibri"/>
                <a:cs typeface="Times New Roman"/>
              </a:rPr>
            </a:br>
            <a:endParaRPr lang="ru-RU" sz="1600" dirty="0">
              <a:solidFill>
                <a:srgbClr val="009900"/>
              </a:solidFill>
            </a:endParaRPr>
          </a:p>
        </p:txBody>
      </p:sp>
      <p:sp>
        <p:nvSpPr>
          <p:cNvPr id="4" name="Объект 3"/>
          <p:cNvSpPr>
            <a:spLocks noGrp="1"/>
          </p:cNvSpPr>
          <p:nvPr>
            <p:ph sz="half" idx="2"/>
          </p:nvPr>
        </p:nvSpPr>
        <p:spPr/>
        <p:txBody>
          <a:bodyPr>
            <a:normAutofit fontScale="32500" lnSpcReduction="20000"/>
          </a:bodyPr>
          <a:lstStyle/>
          <a:p>
            <a:pPr marL="0" indent="0" fontAlgn="base">
              <a:lnSpc>
                <a:spcPct val="115000"/>
              </a:lnSpc>
              <a:spcAft>
                <a:spcPts val="1000"/>
              </a:spcAft>
              <a:buNone/>
            </a:pPr>
            <a:r>
              <a:rPr lang="tt-RU" b="1" dirty="0">
                <a:latin typeface="Times New Roman"/>
                <a:ea typeface="Times New Roman"/>
                <a:cs typeface="Times New Roman"/>
              </a:rPr>
              <a:t>Муса Җәлилнең тууына 115 ел</a:t>
            </a:r>
            <a:endParaRPr lang="ru-RU" dirty="0">
              <a:latin typeface="Calibri"/>
              <a:ea typeface="Calibri"/>
              <a:cs typeface="Times New Roman"/>
            </a:endParaRPr>
          </a:p>
          <a:p>
            <a:pPr marL="0" indent="0">
              <a:lnSpc>
                <a:spcPct val="115000"/>
              </a:lnSpc>
              <a:spcAft>
                <a:spcPts val="0"/>
              </a:spcAft>
              <a:buNone/>
            </a:pPr>
            <a:r>
              <a:rPr lang="tt-RU" dirty="0">
                <a:latin typeface="Times New Roman"/>
                <a:ea typeface="Times New Roman"/>
                <a:cs typeface="Times New Roman"/>
              </a:rPr>
              <a:t>Муса Җәлилнең тууына 115 ел тулу уңаеннан, Иске Шөгер китапханәсе һәм мәдәният йорты җитәкчеләре белән берлектә,  4 нче сыйныф укучылары арасында  әдәби бәйге үткәрелде. Чараның максаты:укучыларны   татар халкының каһарман шагыйре иҗаты һәм биографиясенең  кызыклы фактлары белән  таныштыру. М.Җәлилнең тормышы һәм иҗаты - үсеп килүче буын өчен үрнәк. </a:t>
            </a:r>
            <a:r>
              <a:rPr lang="ru-RU" dirty="0" err="1">
                <a:latin typeface="Times New Roman"/>
                <a:ea typeface="Times New Roman"/>
                <a:cs typeface="Times New Roman"/>
              </a:rPr>
              <a:t>Аның</a:t>
            </a:r>
            <a:r>
              <a:rPr lang="ru-RU" dirty="0">
                <a:latin typeface="Times New Roman"/>
                <a:ea typeface="Times New Roman"/>
                <a:cs typeface="Times New Roman"/>
              </a:rPr>
              <a:t>  </a:t>
            </a:r>
            <a:r>
              <a:rPr lang="ru-RU" dirty="0" err="1">
                <a:latin typeface="Times New Roman"/>
                <a:ea typeface="Times New Roman"/>
                <a:cs typeface="Times New Roman"/>
              </a:rPr>
              <a:t>шигырьләрен</a:t>
            </a:r>
            <a:r>
              <a:rPr lang="ru-RU" dirty="0">
                <a:latin typeface="Times New Roman"/>
                <a:ea typeface="Times New Roman"/>
                <a:cs typeface="Times New Roman"/>
              </a:rPr>
              <a:t> </a:t>
            </a:r>
            <a:r>
              <a:rPr lang="ru-RU" dirty="0" err="1">
                <a:latin typeface="Times New Roman"/>
                <a:ea typeface="Times New Roman"/>
                <a:cs typeface="Times New Roman"/>
              </a:rPr>
              <a:t>һәм</a:t>
            </a:r>
            <a:r>
              <a:rPr lang="ru-RU" dirty="0">
                <a:latin typeface="Times New Roman"/>
                <a:ea typeface="Times New Roman"/>
                <a:cs typeface="Times New Roman"/>
              </a:rPr>
              <a:t> </a:t>
            </a:r>
            <a:r>
              <a:rPr lang="ru-RU" dirty="0" err="1">
                <a:latin typeface="Times New Roman"/>
                <a:ea typeface="Times New Roman"/>
                <a:cs typeface="Times New Roman"/>
              </a:rPr>
              <a:t>поэмаларын</a:t>
            </a:r>
            <a:r>
              <a:rPr lang="ru-RU" dirty="0">
                <a:latin typeface="Times New Roman"/>
                <a:ea typeface="Times New Roman"/>
                <a:cs typeface="Times New Roman"/>
              </a:rPr>
              <a:t> </a:t>
            </a:r>
            <a:r>
              <a:rPr lang="ru-RU" dirty="0" err="1">
                <a:latin typeface="Times New Roman"/>
                <a:ea typeface="Times New Roman"/>
                <a:cs typeface="Times New Roman"/>
              </a:rPr>
              <a:t>балалар</a:t>
            </a:r>
            <a:r>
              <a:rPr lang="ru-RU" dirty="0">
                <a:latin typeface="Times New Roman"/>
                <a:ea typeface="Times New Roman"/>
                <a:cs typeface="Times New Roman"/>
              </a:rPr>
              <a:t>  </a:t>
            </a:r>
            <a:r>
              <a:rPr lang="ru-RU" dirty="0" err="1">
                <a:latin typeface="Times New Roman"/>
                <a:ea typeface="Times New Roman"/>
                <a:cs typeface="Times New Roman"/>
              </a:rPr>
              <a:t>яратып</a:t>
            </a:r>
            <a:r>
              <a:rPr lang="ru-RU" dirty="0">
                <a:latin typeface="Times New Roman"/>
                <a:ea typeface="Times New Roman"/>
                <a:cs typeface="Times New Roman"/>
              </a:rPr>
              <a:t>, </a:t>
            </a:r>
            <a:r>
              <a:rPr lang="ru-RU" dirty="0" err="1">
                <a:latin typeface="Times New Roman"/>
                <a:ea typeface="Times New Roman"/>
                <a:cs typeface="Times New Roman"/>
              </a:rPr>
              <a:t>горурланып</a:t>
            </a:r>
            <a:r>
              <a:rPr lang="ru-RU" dirty="0">
                <a:latin typeface="Times New Roman"/>
                <a:ea typeface="Times New Roman"/>
                <a:cs typeface="Times New Roman"/>
              </a:rPr>
              <a:t> </a:t>
            </a:r>
            <a:r>
              <a:rPr lang="ru-RU" dirty="0" err="1">
                <a:latin typeface="Times New Roman"/>
                <a:ea typeface="Times New Roman"/>
                <a:cs typeface="Times New Roman"/>
              </a:rPr>
              <a:t>укыдылар</a:t>
            </a:r>
            <a:r>
              <a:rPr lang="ru-RU" dirty="0">
                <a:latin typeface="Times New Roman"/>
                <a:ea typeface="Times New Roman"/>
                <a:cs typeface="Times New Roman"/>
              </a:rPr>
              <a:t>.</a:t>
            </a:r>
            <a:endParaRPr lang="ru-RU" dirty="0">
              <a:latin typeface="Calibri"/>
              <a:ea typeface="Calibri"/>
              <a:cs typeface="Times New Roman"/>
            </a:endParaRPr>
          </a:p>
          <a:p>
            <a:pPr marL="0" indent="0">
              <a:lnSpc>
                <a:spcPct val="115000"/>
              </a:lnSpc>
              <a:spcAft>
                <a:spcPts val="0"/>
              </a:spcAft>
              <a:buNone/>
            </a:pPr>
            <a:r>
              <a:rPr lang="ru-RU" dirty="0">
                <a:latin typeface="Times New Roman"/>
                <a:ea typeface="Times New Roman"/>
                <a:cs typeface="Times New Roman"/>
              </a:rPr>
              <a:t> </a:t>
            </a:r>
            <a:endParaRPr lang="ru-RU" dirty="0">
              <a:latin typeface="Calibri"/>
              <a:ea typeface="Calibri"/>
              <a:cs typeface="Times New Roman"/>
            </a:endParaRPr>
          </a:p>
          <a:p>
            <a:pPr marL="0" indent="0">
              <a:lnSpc>
                <a:spcPct val="115000"/>
              </a:lnSpc>
              <a:spcAft>
                <a:spcPts val="0"/>
              </a:spcAft>
              <a:buNone/>
            </a:pPr>
            <a:r>
              <a:rPr lang="ru-RU" b="1" dirty="0">
                <a:latin typeface="Times New Roman"/>
                <a:ea typeface="Times New Roman"/>
                <a:cs typeface="Times New Roman"/>
              </a:rPr>
              <a:t>115 </a:t>
            </a:r>
            <a:r>
              <a:rPr lang="ru-RU" b="1" dirty="0" err="1">
                <a:latin typeface="Times New Roman"/>
                <a:ea typeface="Times New Roman"/>
                <a:cs typeface="Times New Roman"/>
              </a:rPr>
              <a:t>летие</a:t>
            </a:r>
            <a:r>
              <a:rPr lang="ru-RU" b="1" dirty="0">
                <a:latin typeface="Times New Roman"/>
                <a:ea typeface="Times New Roman"/>
                <a:cs typeface="Times New Roman"/>
              </a:rPr>
              <a:t> </a:t>
            </a:r>
            <a:r>
              <a:rPr lang="ru-RU" b="1" dirty="0" err="1">
                <a:latin typeface="Times New Roman"/>
                <a:ea typeface="Times New Roman"/>
                <a:cs typeface="Times New Roman"/>
              </a:rPr>
              <a:t>М.Джалиля</a:t>
            </a:r>
            <a:r>
              <a:rPr lang="ru-RU" b="1" dirty="0">
                <a:latin typeface="Times New Roman"/>
                <a:ea typeface="Times New Roman"/>
                <a:cs typeface="Times New Roman"/>
              </a:rPr>
              <a:t>.</a:t>
            </a:r>
            <a:endParaRPr lang="ru-RU" dirty="0">
              <a:latin typeface="Calibri"/>
              <a:ea typeface="Calibri"/>
              <a:cs typeface="Times New Roman"/>
            </a:endParaRPr>
          </a:p>
          <a:p>
            <a:pPr marL="0" indent="0">
              <a:lnSpc>
                <a:spcPct val="115000"/>
              </a:lnSpc>
              <a:spcAft>
                <a:spcPts val="0"/>
              </a:spcAft>
              <a:buNone/>
            </a:pPr>
            <a:r>
              <a:rPr lang="ru-RU" dirty="0">
                <a:latin typeface="Times New Roman"/>
                <a:ea typeface="Times New Roman"/>
                <a:cs typeface="Times New Roman"/>
              </a:rPr>
              <a:t>Среди учащихся 4 классов, совместно с библиотекарем </a:t>
            </a:r>
            <a:r>
              <a:rPr lang="ru-RU" dirty="0" err="1">
                <a:latin typeface="Times New Roman"/>
                <a:ea typeface="Times New Roman"/>
                <a:cs typeface="Times New Roman"/>
              </a:rPr>
              <a:t>Старошугуровской</a:t>
            </a:r>
            <a:r>
              <a:rPr lang="ru-RU" dirty="0">
                <a:latin typeface="Times New Roman"/>
                <a:ea typeface="Times New Roman"/>
                <a:cs typeface="Times New Roman"/>
              </a:rPr>
              <a:t> сельской библиотеки и заведующей СДК , была проведена литературная викторина, посвященная </a:t>
            </a:r>
            <a:r>
              <a:rPr lang="ru-RU" b="1" dirty="0">
                <a:latin typeface="Times New Roman"/>
                <a:ea typeface="Times New Roman"/>
                <a:cs typeface="Times New Roman"/>
              </a:rPr>
              <a:t>115</a:t>
            </a:r>
            <a:r>
              <a:rPr lang="ru-RU" dirty="0">
                <a:latin typeface="Times New Roman"/>
                <a:ea typeface="Times New Roman"/>
                <a:cs typeface="Times New Roman"/>
              </a:rPr>
              <a:t>-</a:t>
            </a:r>
            <a:r>
              <a:rPr lang="ru-RU" b="1" dirty="0">
                <a:latin typeface="Times New Roman"/>
                <a:ea typeface="Times New Roman"/>
                <a:cs typeface="Times New Roman"/>
              </a:rPr>
              <a:t>летию</a:t>
            </a:r>
            <a:r>
              <a:rPr lang="ru-RU" dirty="0">
                <a:latin typeface="Times New Roman"/>
                <a:ea typeface="Times New Roman"/>
                <a:cs typeface="Times New Roman"/>
              </a:rPr>
              <a:t> со дня рождения </a:t>
            </a:r>
            <a:r>
              <a:rPr lang="ru-RU" b="1" dirty="0">
                <a:latin typeface="Times New Roman"/>
                <a:ea typeface="Times New Roman"/>
                <a:cs typeface="Times New Roman"/>
              </a:rPr>
              <a:t>Мусы</a:t>
            </a:r>
            <a:r>
              <a:rPr lang="ru-RU" dirty="0">
                <a:latin typeface="Times New Roman"/>
                <a:ea typeface="Times New Roman"/>
                <a:cs typeface="Times New Roman"/>
              </a:rPr>
              <a:t> </a:t>
            </a:r>
            <a:r>
              <a:rPr lang="ru-RU" b="1" dirty="0" err="1">
                <a:latin typeface="Times New Roman"/>
                <a:ea typeface="Times New Roman"/>
                <a:cs typeface="Times New Roman"/>
              </a:rPr>
              <a:t>Джалиля</a:t>
            </a:r>
            <a:r>
              <a:rPr lang="ru-RU" dirty="0">
                <a:latin typeface="Times New Roman"/>
                <a:ea typeface="Times New Roman"/>
                <a:cs typeface="Times New Roman"/>
              </a:rPr>
              <a:t>. Его богатое поэтическое наследие вошло в золотой фонд многонациональной литературы России, а жизнь поэта стала легендой, примером творческого взлета человеческой личности. Учащиеся показали свои знания  о  жизни и творчестве </a:t>
            </a:r>
            <a:r>
              <a:rPr lang="ru-RU" b="1" dirty="0">
                <a:latin typeface="Times New Roman"/>
                <a:ea typeface="Times New Roman"/>
                <a:cs typeface="Times New Roman"/>
              </a:rPr>
              <a:t>Мусы</a:t>
            </a:r>
            <a:r>
              <a:rPr lang="ru-RU" dirty="0">
                <a:latin typeface="Times New Roman"/>
                <a:ea typeface="Times New Roman"/>
                <a:cs typeface="Times New Roman"/>
              </a:rPr>
              <a:t> </a:t>
            </a:r>
            <a:r>
              <a:rPr lang="ru-RU" b="1" dirty="0" err="1">
                <a:latin typeface="Times New Roman"/>
                <a:ea typeface="Times New Roman"/>
                <a:cs typeface="Times New Roman"/>
              </a:rPr>
              <a:t>Джалиля</a:t>
            </a:r>
            <a:r>
              <a:rPr lang="ru-RU" dirty="0">
                <a:latin typeface="Times New Roman"/>
                <a:ea typeface="Times New Roman"/>
                <a:cs typeface="Times New Roman"/>
              </a:rPr>
              <a:t>. На протяжении всего мероприятия звучали поэтические строки на русском и татарском языках</a:t>
            </a:r>
            <a:endParaRPr lang="ru-RU"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27</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news/2552921.jpg"/>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27584" y="1275606"/>
            <a:ext cx="3740400" cy="3027600"/>
          </a:xfrm>
          <a:prstGeom prst="rect">
            <a:avLst/>
          </a:prstGeom>
          <a:noFill/>
          <a:ln>
            <a:noFill/>
          </a:ln>
        </p:spPr>
      </p:pic>
    </p:spTree>
    <p:extLst>
      <p:ext uri="{BB962C8B-B14F-4D97-AF65-F5344CB8AC3E}">
        <p14:creationId xmlns:p14="http://schemas.microsoft.com/office/powerpoint/2010/main" val="1610787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6192688" cy="857250"/>
          </a:xfrm>
        </p:spPr>
        <p:txBody>
          <a:bodyPr>
            <a:normAutofit/>
          </a:bodyPr>
          <a:lstStyle/>
          <a:p>
            <a:pPr lvl="0" fontAlgn="base">
              <a:lnSpc>
                <a:spcPct val="115000"/>
              </a:lnSpc>
              <a:spcBef>
                <a:spcPct val="20000"/>
              </a:spcBef>
              <a:spcAft>
                <a:spcPts val="1000"/>
              </a:spcAft>
            </a:pPr>
            <a:r>
              <a:rPr lang="ru-RU" sz="1600" dirty="0">
                <a:solidFill>
                  <a:srgbClr val="009900"/>
                </a:solidFill>
                <a:latin typeface="Times New Roman"/>
                <a:ea typeface="Times New Roman"/>
                <a:cs typeface="Times New Roman"/>
              </a:rPr>
              <a:t>Акция «Поздравь солдата</a:t>
            </a:r>
            <a:r>
              <a:rPr lang="ru-RU" sz="1600" dirty="0" smtClean="0">
                <a:solidFill>
                  <a:srgbClr val="009900"/>
                </a:solidFill>
                <a:latin typeface="Times New Roman"/>
                <a:ea typeface="Times New Roman"/>
                <a:cs typeface="Times New Roman"/>
              </a:rPr>
              <a:t>»./ </a:t>
            </a:r>
            <a:r>
              <a:rPr lang="ru-RU" sz="1600" dirty="0">
                <a:solidFill>
                  <a:srgbClr val="009900"/>
                </a:solidFill>
                <a:latin typeface="Times New Roman"/>
                <a:ea typeface="Times New Roman"/>
                <a:cs typeface="Times New Roman"/>
              </a:rPr>
              <a:t>«</a:t>
            </a:r>
            <a:r>
              <a:rPr lang="ru-RU" sz="1600" dirty="0" err="1">
                <a:solidFill>
                  <a:srgbClr val="009900"/>
                </a:solidFill>
                <a:latin typeface="Times New Roman"/>
                <a:ea typeface="Times New Roman"/>
                <a:cs typeface="Times New Roman"/>
              </a:rPr>
              <a:t>Солдатны</a:t>
            </a:r>
            <a:r>
              <a:rPr lang="ru-RU" sz="1600" dirty="0">
                <a:solidFill>
                  <a:srgbClr val="009900"/>
                </a:solidFill>
                <a:latin typeface="Times New Roman"/>
                <a:ea typeface="Times New Roman"/>
                <a:cs typeface="Times New Roman"/>
              </a:rPr>
              <a:t> котла!» </a:t>
            </a:r>
            <a:r>
              <a:rPr lang="ru-RU" sz="1600" dirty="0" err="1">
                <a:solidFill>
                  <a:srgbClr val="009900"/>
                </a:solidFill>
                <a:latin typeface="Times New Roman"/>
                <a:ea typeface="Times New Roman"/>
                <a:cs typeface="Times New Roman"/>
              </a:rPr>
              <a:t>акциясе</a:t>
            </a:r>
            <a:r>
              <a:rPr lang="ru-RU" sz="1600" dirty="0">
                <a:solidFill>
                  <a:srgbClr val="009900"/>
                </a:solidFill>
                <a:latin typeface="Times New Roman"/>
                <a:ea typeface="Times New Roman"/>
                <a:cs typeface="Times New Roman"/>
              </a:rPr>
              <a:t>.</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latin typeface="Calibri"/>
              <a:ea typeface="Calibri"/>
              <a:cs typeface="Times New Roman"/>
            </a:endParaRPr>
          </a:p>
        </p:txBody>
      </p:sp>
      <p:sp>
        <p:nvSpPr>
          <p:cNvPr id="4" name="Объект 3"/>
          <p:cNvSpPr>
            <a:spLocks noGrp="1"/>
          </p:cNvSpPr>
          <p:nvPr>
            <p:ph sz="half" idx="2"/>
          </p:nvPr>
        </p:nvSpPr>
        <p:spPr/>
        <p:txBody>
          <a:bodyPr>
            <a:normAutofit fontScale="40000" lnSpcReduction="20000"/>
          </a:bodyPr>
          <a:lstStyle/>
          <a:p>
            <a:pPr marL="0" indent="0" fontAlgn="base">
              <a:lnSpc>
                <a:spcPct val="120000"/>
              </a:lnSpc>
              <a:spcBef>
                <a:spcPts val="0"/>
              </a:spcBef>
              <a:buNone/>
            </a:pPr>
            <a:r>
              <a:rPr lang="ru-RU" b="1" dirty="0">
                <a:latin typeface="Times New Roman"/>
                <a:ea typeface="Times New Roman"/>
                <a:cs typeface="Times New Roman"/>
              </a:rPr>
              <a:t>Акция «Поздравь солдата»</a:t>
            </a:r>
            <a:endParaRPr lang="ru-RU" b="1" dirty="0">
              <a:latin typeface="Calibri"/>
              <a:ea typeface="Calibri"/>
              <a:cs typeface="Times New Roman"/>
            </a:endParaRPr>
          </a:p>
          <a:p>
            <a:pPr marL="0" indent="0" fontAlgn="base">
              <a:lnSpc>
                <a:spcPct val="120000"/>
              </a:lnSpc>
              <a:spcBef>
                <a:spcPts val="0"/>
              </a:spcBef>
              <a:buNone/>
            </a:pPr>
            <a:r>
              <a:rPr lang="ru-RU" dirty="0">
                <a:latin typeface="Times New Roman"/>
                <a:ea typeface="Times New Roman"/>
                <a:cs typeface="Times New Roman"/>
              </a:rPr>
              <a:t>Цель: формирование гражданско-патриотических чувств.</a:t>
            </a:r>
            <a:endParaRPr lang="ru-RU" dirty="0">
              <a:latin typeface="Calibri"/>
              <a:ea typeface="Calibri"/>
              <a:cs typeface="Times New Roman"/>
            </a:endParaRPr>
          </a:p>
          <a:p>
            <a:pPr marL="0" indent="0">
              <a:lnSpc>
                <a:spcPct val="120000"/>
              </a:lnSpc>
              <a:spcBef>
                <a:spcPts val="0"/>
              </a:spcBef>
              <a:buNone/>
            </a:pPr>
            <a:r>
              <a:rPr lang="ru-RU" dirty="0">
                <a:latin typeface="Times New Roman"/>
                <a:ea typeface="Times New Roman"/>
              </a:rPr>
              <a:t>Учащиеся 5 б класса, участвуя в акции «Поздравь солдата», написали письма, где рассказали о школьных буднях, выразили гордость и поздравили с предстоящим праздником «День защитника Отечества». Письма отправили в одну из воинских частей, где служит брат ученицы 5 б </a:t>
            </a:r>
            <a:r>
              <a:rPr lang="ru-RU" dirty="0" smtClean="0">
                <a:latin typeface="Times New Roman"/>
                <a:ea typeface="Times New Roman"/>
              </a:rPr>
              <a:t>класса</a:t>
            </a:r>
          </a:p>
          <a:p>
            <a:pPr>
              <a:lnSpc>
                <a:spcPct val="120000"/>
              </a:lnSpc>
              <a:spcBef>
                <a:spcPts val="0"/>
              </a:spcBef>
            </a:pPr>
            <a:endParaRPr lang="ru-RU" dirty="0">
              <a:latin typeface="Times New Roman"/>
            </a:endParaRPr>
          </a:p>
          <a:p>
            <a:pPr marL="0" indent="0" fontAlgn="base">
              <a:lnSpc>
                <a:spcPct val="120000"/>
              </a:lnSpc>
              <a:spcBef>
                <a:spcPts val="0"/>
              </a:spcBef>
              <a:buNone/>
            </a:pPr>
            <a:r>
              <a:rPr lang="ru-RU" b="1" dirty="0">
                <a:latin typeface="Times New Roman"/>
                <a:ea typeface="Times New Roman"/>
                <a:cs typeface="Times New Roman"/>
              </a:rPr>
              <a:t>«</a:t>
            </a:r>
            <a:r>
              <a:rPr lang="ru-RU" b="1" dirty="0" err="1">
                <a:latin typeface="Times New Roman"/>
                <a:ea typeface="Times New Roman"/>
                <a:cs typeface="Times New Roman"/>
              </a:rPr>
              <a:t>Солдатны</a:t>
            </a:r>
            <a:r>
              <a:rPr lang="ru-RU" b="1" dirty="0">
                <a:latin typeface="Times New Roman"/>
                <a:ea typeface="Times New Roman"/>
                <a:cs typeface="Times New Roman"/>
              </a:rPr>
              <a:t> котла!» </a:t>
            </a:r>
            <a:r>
              <a:rPr lang="ru-RU" b="1" dirty="0" err="1">
                <a:latin typeface="Times New Roman"/>
                <a:ea typeface="Times New Roman"/>
                <a:cs typeface="Times New Roman"/>
              </a:rPr>
              <a:t>акциясе</a:t>
            </a:r>
            <a:r>
              <a:rPr lang="ru-RU" b="1" dirty="0">
                <a:latin typeface="Times New Roman"/>
                <a:ea typeface="Times New Roman"/>
                <a:cs typeface="Times New Roman"/>
              </a:rPr>
              <a:t>.</a:t>
            </a:r>
            <a:endParaRPr lang="ru-RU" b="1" dirty="0">
              <a:latin typeface="Calibri"/>
              <a:ea typeface="Calibri"/>
              <a:cs typeface="Times New Roman"/>
            </a:endParaRPr>
          </a:p>
          <a:p>
            <a:pPr marL="0" indent="0" fontAlgn="base">
              <a:lnSpc>
                <a:spcPct val="120000"/>
              </a:lnSpc>
              <a:spcBef>
                <a:spcPts val="0"/>
              </a:spcBef>
              <a:buNone/>
            </a:pPr>
            <a:r>
              <a:rPr lang="ru-RU" dirty="0" err="1">
                <a:latin typeface="Times New Roman"/>
                <a:ea typeface="Times New Roman"/>
                <a:cs typeface="Times New Roman"/>
              </a:rPr>
              <a:t>Максат</a:t>
            </a:r>
            <a:r>
              <a:rPr lang="ru-RU" dirty="0">
                <a:latin typeface="Times New Roman"/>
                <a:ea typeface="Times New Roman"/>
                <a:cs typeface="Times New Roman"/>
              </a:rPr>
              <a:t>: </a:t>
            </a:r>
            <a:r>
              <a:rPr lang="ru-RU" dirty="0" err="1">
                <a:latin typeface="Times New Roman"/>
                <a:ea typeface="Times New Roman"/>
                <a:cs typeface="Times New Roman"/>
              </a:rPr>
              <a:t>гражданлык-патриотик</a:t>
            </a:r>
            <a:r>
              <a:rPr lang="ru-RU" dirty="0">
                <a:latin typeface="Times New Roman"/>
                <a:ea typeface="Times New Roman"/>
                <a:cs typeface="Times New Roman"/>
              </a:rPr>
              <a:t> </a:t>
            </a:r>
            <a:r>
              <a:rPr lang="ru-RU" dirty="0" err="1">
                <a:latin typeface="Times New Roman"/>
                <a:ea typeface="Times New Roman"/>
                <a:cs typeface="Times New Roman"/>
              </a:rPr>
              <a:t>хисләр</a:t>
            </a:r>
            <a:r>
              <a:rPr lang="ru-RU" dirty="0">
                <a:latin typeface="Times New Roman"/>
                <a:ea typeface="Times New Roman"/>
                <a:cs typeface="Times New Roman"/>
              </a:rPr>
              <a:t> </a:t>
            </a:r>
            <a:r>
              <a:rPr lang="ru-RU" dirty="0" err="1">
                <a:latin typeface="Times New Roman"/>
                <a:ea typeface="Times New Roman"/>
                <a:cs typeface="Times New Roman"/>
              </a:rPr>
              <a:t>формалаштыру</a:t>
            </a:r>
            <a:r>
              <a:rPr lang="ru-RU" dirty="0">
                <a:latin typeface="Times New Roman"/>
                <a:ea typeface="Times New Roman"/>
                <a:cs typeface="Times New Roman"/>
              </a:rPr>
              <a:t>.</a:t>
            </a:r>
            <a:endParaRPr lang="ru-RU" dirty="0">
              <a:latin typeface="Calibri"/>
              <a:ea typeface="Calibri"/>
              <a:cs typeface="Times New Roman"/>
            </a:endParaRPr>
          </a:p>
          <a:p>
            <a:pPr marL="0" indent="0">
              <a:lnSpc>
                <a:spcPct val="120000"/>
              </a:lnSpc>
              <a:spcBef>
                <a:spcPts val="0"/>
              </a:spcBef>
              <a:buNone/>
            </a:pPr>
            <a:r>
              <a:rPr lang="ru-RU" dirty="0">
                <a:latin typeface="Times New Roman"/>
                <a:ea typeface="Times New Roman"/>
              </a:rPr>
              <a:t>5 б </a:t>
            </a:r>
            <a:r>
              <a:rPr lang="ru-RU" dirty="0" err="1">
                <a:latin typeface="Times New Roman"/>
                <a:ea typeface="Times New Roman"/>
              </a:rPr>
              <a:t>сыйныфы</a:t>
            </a:r>
            <a:r>
              <a:rPr lang="ru-RU" dirty="0">
                <a:latin typeface="Times New Roman"/>
                <a:ea typeface="Times New Roman"/>
              </a:rPr>
              <a:t> </a:t>
            </a:r>
            <a:r>
              <a:rPr lang="ru-RU" dirty="0" err="1">
                <a:latin typeface="Times New Roman"/>
                <a:ea typeface="Times New Roman"/>
              </a:rPr>
              <a:t>укучылары</a:t>
            </a:r>
            <a:r>
              <a:rPr lang="ru-RU" dirty="0">
                <a:latin typeface="Times New Roman"/>
                <a:ea typeface="Times New Roman"/>
              </a:rPr>
              <a:t> «</a:t>
            </a:r>
            <a:r>
              <a:rPr lang="ru-RU" dirty="0" err="1">
                <a:latin typeface="Times New Roman"/>
                <a:ea typeface="Times New Roman"/>
              </a:rPr>
              <a:t>Солдатны</a:t>
            </a:r>
            <a:r>
              <a:rPr lang="ru-RU" dirty="0">
                <a:latin typeface="Times New Roman"/>
                <a:ea typeface="Times New Roman"/>
              </a:rPr>
              <a:t> котла!» </a:t>
            </a:r>
            <a:r>
              <a:rPr lang="ru-RU" dirty="0" err="1">
                <a:latin typeface="Times New Roman"/>
                <a:ea typeface="Times New Roman"/>
              </a:rPr>
              <a:t>акциясендә</a:t>
            </a:r>
            <a:r>
              <a:rPr lang="ru-RU" dirty="0">
                <a:latin typeface="Times New Roman"/>
                <a:ea typeface="Times New Roman"/>
              </a:rPr>
              <a:t> </a:t>
            </a:r>
            <a:r>
              <a:rPr lang="ru-RU" dirty="0" err="1">
                <a:latin typeface="Times New Roman"/>
                <a:ea typeface="Times New Roman"/>
              </a:rPr>
              <a:t>катнашып</a:t>
            </a:r>
            <a:r>
              <a:rPr lang="ru-RU" dirty="0">
                <a:latin typeface="Times New Roman"/>
                <a:ea typeface="Times New Roman"/>
              </a:rPr>
              <a:t>, </a:t>
            </a:r>
            <a:r>
              <a:rPr lang="ru-RU" dirty="0" err="1">
                <a:latin typeface="Times New Roman"/>
                <a:ea typeface="Times New Roman"/>
              </a:rPr>
              <a:t>хатлар</a:t>
            </a:r>
            <a:r>
              <a:rPr lang="ru-RU" dirty="0">
                <a:latin typeface="Times New Roman"/>
                <a:ea typeface="Times New Roman"/>
              </a:rPr>
              <a:t> </a:t>
            </a:r>
            <a:r>
              <a:rPr lang="ru-RU" dirty="0" err="1">
                <a:latin typeface="Times New Roman"/>
                <a:ea typeface="Times New Roman"/>
              </a:rPr>
              <a:t>яздылар</a:t>
            </a:r>
            <a:r>
              <a:rPr lang="ru-RU" dirty="0">
                <a:latin typeface="Times New Roman"/>
                <a:ea typeface="Times New Roman"/>
              </a:rPr>
              <a:t>, </a:t>
            </a:r>
            <a:r>
              <a:rPr lang="ru-RU" dirty="0" err="1">
                <a:latin typeface="Times New Roman"/>
                <a:ea typeface="Times New Roman"/>
              </a:rPr>
              <a:t>анда</a:t>
            </a:r>
            <a:r>
              <a:rPr lang="ru-RU" dirty="0">
                <a:latin typeface="Times New Roman"/>
                <a:ea typeface="Times New Roman"/>
              </a:rPr>
              <a:t> </a:t>
            </a:r>
            <a:r>
              <a:rPr lang="ru-RU" dirty="0" err="1">
                <a:latin typeface="Times New Roman"/>
                <a:ea typeface="Times New Roman"/>
              </a:rPr>
              <a:t>мәктәп</a:t>
            </a:r>
            <a:r>
              <a:rPr lang="ru-RU" dirty="0">
                <a:latin typeface="Times New Roman"/>
                <a:ea typeface="Times New Roman"/>
              </a:rPr>
              <a:t> </a:t>
            </a:r>
            <a:r>
              <a:rPr lang="ru-RU" dirty="0" err="1">
                <a:latin typeface="Times New Roman"/>
                <a:ea typeface="Times New Roman"/>
              </a:rPr>
              <a:t>тормышы</a:t>
            </a:r>
            <a:r>
              <a:rPr lang="ru-RU" dirty="0">
                <a:latin typeface="Times New Roman"/>
                <a:ea typeface="Times New Roman"/>
              </a:rPr>
              <a:t> </a:t>
            </a:r>
            <a:r>
              <a:rPr lang="ru-RU" dirty="0" err="1">
                <a:latin typeface="Times New Roman"/>
                <a:ea typeface="Times New Roman"/>
              </a:rPr>
              <a:t>турында</a:t>
            </a:r>
            <a:r>
              <a:rPr lang="ru-RU" dirty="0">
                <a:latin typeface="Times New Roman"/>
                <a:ea typeface="Times New Roman"/>
              </a:rPr>
              <a:t> </a:t>
            </a:r>
            <a:r>
              <a:rPr lang="ru-RU" dirty="0" err="1">
                <a:latin typeface="Times New Roman"/>
                <a:ea typeface="Times New Roman"/>
              </a:rPr>
              <a:t>сөйләделәр</a:t>
            </a:r>
            <a:r>
              <a:rPr lang="ru-RU" dirty="0">
                <a:latin typeface="Times New Roman"/>
                <a:ea typeface="Times New Roman"/>
              </a:rPr>
              <a:t>, </a:t>
            </a:r>
            <a:r>
              <a:rPr lang="ru-RU" dirty="0" err="1">
                <a:latin typeface="Times New Roman"/>
                <a:ea typeface="Times New Roman"/>
              </a:rPr>
              <a:t>горурлык</a:t>
            </a:r>
            <a:r>
              <a:rPr lang="ru-RU" dirty="0">
                <a:latin typeface="Times New Roman"/>
                <a:ea typeface="Times New Roman"/>
              </a:rPr>
              <a:t> </a:t>
            </a:r>
            <a:r>
              <a:rPr lang="ru-RU" dirty="0" err="1">
                <a:latin typeface="Times New Roman"/>
                <a:ea typeface="Times New Roman"/>
              </a:rPr>
              <a:t>белдерделәр</a:t>
            </a:r>
            <a:r>
              <a:rPr lang="ru-RU" dirty="0">
                <a:latin typeface="Times New Roman"/>
                <a:ea typeface="Times New Roman"/>
              </a:rPr>
              <a:t> </a:t>
            </a:r>
            <a:r>
              <a:rPr lang="ru-RU" dirty="0" err="1">
                <a:latin typeface="Times New Roman"/>
                <a:ea typeface="Times New Roman"/>
              </a:rPr>
              <a:t>һәм</a:t>
            </a:r>
            <a:r>
              <a:rPr lang="ru-RU" dirty="0">
                <a:latin typeface="Times New Roman"/>
                <a:ea typeface="Times New Roman"/>
              </a:rPr>
              <a:t> </a:t>
            </a:r>
            <a:r>
              <a:rPr lang="ru-RU" dirty="0" err="1">
                <a:latin typeface="Times New Roman"/>
                <a:ea typeface="Times New Roman"/>
              </a:rPr>
              <a:t>якынлашып</a:t>
            </a:r>
            <a:r>
              <a:rPr lang="ru-RU" dirty="0">
                <a:latin typeface="Times New Roman"/>
                <a:ea typeface="Times New Roman"/>
              </a:rPr>
              <a:t> </a:t>
            </a:r>
            <a:r>
              <a:rPr lang="ru-RU" dirty="0" err="1">
                <a:latin typeface="Times New Roman"/>
                <a:ea typeface="Times New Roman"/>
              </a:rPr>
              <a:t>килүче</a:t>
            </a:r>
            <a:r>
              <a:rPr lang="ru-RU" dirty="0">
                <a:latin typeface="Times New Roman"/>
                <a:ea typeface="Times New Roman"/>
              </a:rPr>
              <a:t> «</a:t>
            </a:r>
            <a:r>
              <a:rPr lang="ru-RU" dirty="0" err="1">
                <a:latin typeface="Times New Roman"/>
                <a:ea typeface="Times New Roman"/>
              </a:rPr>
              <a:t>Ватанны</a:t>
            </a:r>
            <a:r>
              <a:rPr lang="ru-RU" dirty="0">
                <a:latin typeface="Times New Roman"/>
                <a:ea typeface="Times New Roman"/>
              </a:rPr>
              <a:t> </a:t>
            </a:r>
            <a:r>
              <a:rPr lang="ru-RU" dirty="0" err="1">
                <a:latin typeface="Times New Roman"/>
                <a:ea typeface="Times New Roman"/>
              </a:rPr>
              <a:t>саклаучылар</a:t>
            </a:r>
            <a:r>
              <a:rPr lang="ru-RU" dirty="0">
                <a:latin typeface="Times New Roman"/>
                <a:ea typeface="Times New Roman"/>
              </a:rPr>
              <a:t> </a:t>
            </a:r>
            <a:r>
              <a:rPr lang="ru-RU" dirty="0" err="1">
                <a:latin typeface="Times New Roman"/>
                <a:ea typeface="Times New Roman"/>
              </a:rPr>
              <a:t>көне</a:t>
            </a:r>
            <a:r>
              <a:rPr lang="ru-RU" dirty="0">
                <a:latin typeface="Times New Roman"/>
                <a:ea typeface="Times New Roman"/>
              </a:rPr>
              <a:t>» </a:t>
            </a:r>
            <a:r>
              <a:rPr lang="ru-RU" dirty="0" err="1">
                <a:latin typeface="Times New Roman"/>
                <a:ea typeface="Times New Roman"/>
              </a:rPr>
              <a:t>белән</a:t>
            </a:r>
            <a:r>
              <a:rPr lang="ru-RU" dirty="0">
                <a:latin typeface="Times New Roman"/>
                <a:ea typeface="Times New Roman"/>
              </a:rPr>
              <a:t> </a:t>
            </a:r>
            <a:r>
              <a:rPr lang="ru-RU" dirty="0" err="1">
                <a:latin typeface="Times New Roman"/>
                <a:ea typeface="Times New Roman"/>
              </a:rPr>
              <a:t>котладылар</a:t>
            </a:r>
            <a:r>
              <a:rPr lang="ru-RU" dirty="0">
                <a:latin typeface="Times New Roman"/>
                <a:ea typeface="Times New Roman"/>
              </a:rPr>
              <a:t>. </a:t>
            </a:r>
            <a:r>
              <a:rPr lang="ru-RU" dirty="0" err="1">
                <a:latin typeface="Times New Roman"/>
                <a:ea typeface="Times New Roman"/>
              </a:rPr>
              <a:t>Хатларны</a:t>
            </a:r>
            <a:r>
              <a:rPr lang="ru-RU" dirty="0">
                <a:latin typeface="Times New Roman"/>
                <a:ea typeface="Times New Roman"/>
              </a:rPr>
              <a:t> </a:t>
            </a:r>
            <a:r>
              <a:rPr lang="ru-RU" dirty="0" err="1">
                <a:latin typeface="Times New Roman"/>
                <a:ea typeface="Times New Roman"/>
              </a:rPr>
              <a:t>хәрби</a:t>
            </a:r>
            <a:r>
              <a:rPr lang="ru-RU" dirty="0">
                <a:latin typeface="Times New Roman"/>
                <a:ea typeface="Times New Roman"/>
              </a:rPr>
              <a:t> </a:t>
            </a:r>
            <a:r>
              <a:rPr lang="ru-RU" dirty="0" err="1">
                <a:latin typeface="Times New Roman"/>
                <a:ea typeface="Times New Roman"/>
              </a:rPr>
              <a:t>частьларның</a:t>
            </a:r>
            <a:r>
              <a:rPr lang="ru-RU" dirty="0">
                <a:latin typeface="Times New Roman"/>
                <a:ea typeface="Times New Roman"/>
              </a:rPr>
              <a:t> </a:t>
            </a:r>
            <a:r>
              <a:rPr lang="ru-RU" dirty="0" err="1">
                <a:latin typeface="Times New Roman"/>
                <a:ea typeface="Times New Roman"/>
              </a:rPr>
              <a:t>берсенә</a:t>
            </a:r>
            <a:r>
              <a:rPr lang="ru-RU" dirty="0">
                <a:latin typeface="Times New Roman"/>
                <a:ea typeface="Times New Roman"/>
              </a:rPr>
              <a:t> </a:t>
            </a:r>
            <a:r>
              <a:rPr lang="ru-RU" dirty="0" err="1">
                <a:latin typeface="Times New Roman"/>
                <a:ea typeface="Times New Roman"/>
              </a:rPr>
              <a:t>җибәрделәр</a:t>
            </a:r>
            <a:r>
              <a:rPr lang="ru-RU" dirty="0">
                <a:latin typeface="Times New Roman"/>
                <a:ea typeface="Times New Roman"/>
              </a:rPr>
              <a:t>, </a:t>
            </a:r>
            <a:r>
              <a:rPr lang="ru-RU" dirty="0" err="1">
                <a:latin typeface="Times New Roman"/>
                <a:ea typeface="Times New Roman"/>
              </a:rPr>
              <a:t>анда</a:t>
            </a:r>
            <a:r>
              <a:rPr lang="ru-RU" dirty="0">
                <a:latin typeface="Times New Roman"/>
                <a:ea typeface="Times New Roman"/>
              </a:rPr>
              <a:t> 5 б </a:t>
            </a:r>
            <a:r>
              <a:rPr lang="ru-RU" dirty="0" err="1">
                <a:latin typeface="Times New Roman"/>
                <a:ea typeface="Times New Roman"/>
              </a:rPr>
              <a:t>сыйныф</a:t>
            </a:r>
            <a:r>
              <a:rPr lang="ru-RU" dirty="0">
                <a:latin typeface="Times New Roman"/>
                <a:ea typeface="Times New Roman"/>
              </a:rPr>
              <a:t> </a:t>
            </a:r>
            <a:r>
              <a:rPr lang="ru-RU" dirty="0" err="1">
                <a:latin typeface="Times New Roman"/>
                <a:ea typeface="Times New Roman"/>
              </a:rPr>
              <a:t>укучысының</a:t>
            </a:r>
            <a:r>
              <a:rPr lang="ru-RU" dirty="0">
                <a:latin typeface="Times New Roman"/>
                <a:ea typeface="Times New Roman"/>
              </a:rPr>
              <a:t> </a:t>
            </a:r>
            <a:r>
              <a:rPr lang="ru-RU" dirty="0" err="1">
                <a:latin typeface="Times New Roman"/>
                <a:ea typeface="Times New Roman"/>
              </a:rPr>
              <a:t>абыйсы</a:t>
            </a:r>
            <a:r>
              <a:rPr lang="ru-RU" dirty="0">
                <a:latin typeface="Times New Roman"/>
                <a:ea typeface="Times New Roman"/>
              </a:rPr>
              <a:t> </a:t>
            </a:r>
            <a:r>
              <a:rPr lang="ru-RU" dirty="0" err="1">
                <a:latin typeface="Times New Roman"/>
                <a:ea typeface="Times New Roman"/>
              </a:rPr>
              <a:t>хезмәт</a:t>
            </a:r>
            <a:r>
              <a:rPr lang="ru-RU" dirty="0">
                <a:latin typeface="Times New Roman"/>
                <a:ea typeface="Times New Roman"/>
              </a:rPr>
              <a:t> </a:t>
            </a:r>
            <a:r>
              <a:rPr lang="ru-RU" dirty="0" err="1">
                <a:latin typeface="Times New Roman"/>
                <a:ea typeface="Times New Roman"/>
              </a:rPr>
              <a:t>итә</a:t>
            </a:r>
            <a:r>
              <a:rPr lang="ru-RU" dirty="0">
                <a:latin typeface="Times New Roman"/>
                <a:ea typeface="Times New Roman"/>
              </a:rPr>
              <a:t>.</a:t>
            </a:r>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28</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https://edu.tatar.ru/upload/news/2552906.jpg"/>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83568" y="1275606"/>
            <a:ext cx="3740400" cy="3027600"/>
          </a:xfrm>
          <a:prstGeom prst="rect">
            <a:avLst/>
          </a:prstGeom>
          <a:noFill/>
          <a:ln>
            <a:noFill/>
          </a:ln>
        </p:spPr>
      </p:pic>
    </p:spTree>
    <p:extLst>
      <p:ext uri="{BB962C8B-B14F-4D97-AF65-F5344CB8AC3E}">
        <p14:creationId xmlns:p14="http://schemas.microsoft.com/office/powerpoint/2010/main" val="2440866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95486"/>
            <a:ext cx="6192688" cy="857250"/>
          </a:xfrm>
        </p:spPr>
        <p:txBody>
          <a:bodyPr>
            <a:noAutofit/>
          </a:bodyPr>
          <a:lstStyle/>
          <a:p>
            <a:pPr fontAlgn="base">
              <a:lnSpc>
                <a:spcPct val="115000"/>
              </a:lnSpc>
              <a:spcAft>
                <a:spcPts val="1000"/>
              </a:spcAft>
            </a:pPr>
            <a:r>
              <a:rPr lang="ru-RU" sz="1600" dirty="0" smtClean="0">
                <a:solidFill>
                  <a:srgbClr val="009900"/>
                </a:solidFill>
                <a:latin typeface="Times New Roman"/>
                <a:ea typeface="Times New Roman"/>
                <a:cs typeface="Times New Roman"/>
              </a:rPr>
              <a:t/>
            </a:r>
            <a:br>
              <a:rPr lang="ru-RU" sz="1600" dirty="0" smtClean="0">
                <a:solidFill>
                  <a:srgbClr val="009900"/>
                </a:solidFill>
                <a:latin typeface="Times New Roman"/>
                <a:ea typeface="Times New Roman"/>
                <a:cs typeface="Times New Roman"/>
              </a:rPr>
            </a:br>
            <a:r>
              <a:rPr lang="ru-RU" sz="1600" dirty="0" smtClean="0">
                <a:solidFill>
                  <a:srgbClr val="009900"/>
                </a:solidFill>
                <a:latin typeface="Times New Roman"/>
                <a:ea typeface="Times New Roman"/>
                <a:cs typeface="Times New Roman"/>
              </a:rPr>
              <a:t>Татарстан </a:t>
            </a:r>
            <a:r>
              <a:rPr lang="ru-RU" sz="1600" dirty="0" err="1">
                <a:solidFill>
                  <a:srgbClr val="009900"/>
                </a:solidFill>
                <a:latin typeface="Times New Roman"/>
                <a:ea typeface="Times New Roman"/>
                <a:cs typeface="Times New Roman"/>
              </a:rPr>
              <a:t>Республикасында</a:t>
            </a:r>
            <a:r>
              <a:rPr lang="ru-RU" sz="1600" dirty="0">
                <a:solidFill>
                  <a:srgbClr val="009900"/>
                </a:solidFill>
                <a:latin typeface="Times New Roman"/>
                <a:ea typeface="Times New Roman"/>
                <a:cs typeface="Times New Roman"/>
              </a:rPr>
              <a:t> 2021 ел - </a:t>
            </a:r>
            <a:r>
              <a:rPr lang="ru-RU" sz="1600" dirty="0" err="1">
                <a:solidFill>
                  <a:srgbClr val="009900"/>
                </a:solidFill>
                <a:latin typeface="Times New Roman"/>
                <a:ea typeface="Times New Roman"/>
                <a:cs typeface="Times New Roman"/>
              </a:rPr>
              <a:t>Туган</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телләр</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һәм</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Халыклар</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бердәмлеге</a:t>
            </a:r>
            <a:r>
              <a:rPr lang="ru-RU" sz="1600" dirty="0">
                <a:solidFill>
                  <a:srgbClr val="009900"/>
                </a:solidFill>
                <a:latin typeface="Times New Roman"/>
                <a:ea typeface="Times New Roman"/>
                <a:cs typeface="Times New Roman"/>
              </a:rPr>
              <a:t> </a:t>
            </a:r>
            <a:r>
              <a:rPr lang="ru-RU" sz="1600" dirty="0" err="1">
                <a:solidFill>
                  <a:srgbClr val="009900"/>
                </a:solidFill>
                <a:latin typeface="Times New Roman"/>
                <a:ea typeface="Times New Roman"/>
                <a:cs typeface="Times New Roman"/>
              </a:rPr>
              <a:t>елы</a:t>
            </a:r>
            <a:r>
              <a:rPr lang="ru-RU" sz="1600" dirty="0" smtClean="0">
                <a:solidFill>
                  <a:srgbClr val="009900"/>
                </a:solidFill>
                <a:latin typeface="Times New Roman"/>
                <a:ea typeface="Times New Roman"/>
                <a:cs typeface="Times New Roman"/>
              </a:rPr>
              <a:t>.</a:t>
            </a:r>
            <a:r>
              <a:rPr lang="ru-RU" sz="1600" dirty="0">
                <a:solidFill>
                  <a:srgbClr val="009900"/>
                </a:solidFill>
                <a:latin typeface="Times New Roman" panose="02020603050405020304" pitchFamily="18" charset="0"/>
                <a:ea typeface="Times New Roman"/>
                <a:cs typeface="Times New Roman" panose="02020603050405020304" pitchFamily="18" charset="0"/>
              </a:rPr>
              <a:t> </a:t>
            </a:r>
            <a:r>
              <a:rPr lang="ru-RU" sz="1600" dirty="0" smtClean="0">
                <a:solidFill>
                  <a:srgbClr val="009900"/>
                </a:solidFill>
                <a:latin typeface="Times New Roman" panose="02020603050405020304" pitchFamily="18" charset="0"/>
                <a:ea typeface="Times New Roman"/>
                <a:cs typeface="Times New Roman" panose="02020603050405020304" pitchFamily="18" charset="0"/>
              </a:rPr>
              <a:t>/ 2021 </a:t>
            </a:r>
            <a:r>
              <a:rPr lang="ru-RU" sz="1600" dirty="0">
                <a:solidFill>
                  <a:srgbClr val="009900"/>
                </a:solidFill>
                <a:latin typeface="Times New Roman" panose="02020603050405020304" pitchFamily="18" charset="0"/>
                <a:ea typeface="Times New Roman"/>
                <a:cs typeface="Times New Roman" panose="02020603050405020304" pitchFamily="18" charset="0"/>
              </a:rPr>
              <a:t>год в Республике Татарстан - Год родных языков и народного единства</a:t>
            </a:r>
            <a:r>
              <a:rPr lang="ru-RU" sz="1600" dirty="0">
                <a:solidFill>
                  <a:srgbClr val="009900"/>
                </a:solidFill>
                <a:latin typeface="Calibri"/>
                <a:ea typeface="Calibri"/>
                <a:cs typeface="Times New Roman"/>
              </a:rPr>
              <a:t/>
            </a:r>
            <a:br>
              <a:rPr lang="ru-RU" sz="1600" dirty="0">
                <a:solidFill>
                  <a:srgbClr val="009900"/>
                </a:solidFill>
                <a:latin typeface="Calibri"/>
                <a:ea typeface="Calibri"/>
                <a:cs typeface="Times New Roman"/>
              </a:rPr>
            </a:br>
            <a:endParaRPr lang="ru-RU" sz="1600" dirty="0">
              <a:solidFill>
                <a:srgbClr val="009900"/>
              </a:solidFill>
            </a:endParaRPr>
          </a:p>
        </p:txBody>
      </p:sp>
      <p:sp>
        <p:nvSpPr>
          <p:cNvPr id="3" name="Объект 2"/>
          <p:cNvSpPr>
            <a:spLocks noGrp="1"/>
          </p:cNvSpPr>
          <p:nvPr>
            <p:ph sz="half" idx="1"/>
          </p:nvPr>
        </p:nvSpPr>
        <p:spPr>
          <a:xfrm>
            <a:off x="611560" y="1200150"/>
            <a:ext cx="3884240" cy="3891879"/>
          </a:xfrm>
        </p:spPr>
        <p:txBody>
          <a:bodyPr>
            <a:normAutofit fontScale="25000" lnSpcReduction="20000"/>
          </a:bodyPr>
          <a:lstStyle/>
          <a:p>
            <a:pPr marL="0" indent="0" algn="just">
              <a:lnSpc>
                <a:spcPct val="115000"/>
              </a:lnSpc>
              <a:spcAft>
                <a:spcPts val="1000"/>
              </a:spcAft>
              <a:buNone/>
            </a:pPr>
            <a:r>
              <a:rPr lang="tt-RU" dirty="0" smtClean="0">
                <a:latin typeface="Times New Roman"/>
                <a:ea typeface="Calibri"/>
                <a:cs typeface="Times New Roman"/>
              </a:rPr>
              <a:t> </a:t>
            </a:r>
            <a:r>
              <a:rPr lang="tt-RU" sz="4400" dirty="0" smtClean="0">
                <a:latin typeface="Times New Roman" panose="02020603050405020304" pitchFamily="18" charset="0"/>
                <a:ea typeface="Calibri"/>
                <a:cs typeface="Times New Roman" panose="02020603050405020304" pitchFamily="18" charset="0"/>
              </a:rPr>
              <a:t>Татарстан </a:t>
            </a:r>
            <a:r>
              <a:rPr lang="tt-RU" sz="4400" dirty="0">
                <a:latin typeface="Times New Roman" panose="02020603050405020304" pitchFamily="18" charset="0"/>
                <a:ea typeface="Calibri"/>
                <a:cs typeface="Times New Roman" panose="02020603050405020304" pitchFamily="18" charset="0"/>
              </a:rPr>
              <a:t>Республикасында яшәүче халыкларның туган телләрен, мәдәниятен һәм гореф-гадәтләрен саклау һәм үстерү, Республиканың күпмилләтле халкының бердәмлеген ныгыту максатыннан 2021 ел Татарстан Республикасында Туган телләр һәм Халыклар бердәмлеге елы дип игълан ителде. Р. Н.Миңнеханов билгеләп үткәнчә, телне саклау - халыкның киләчәк буын алдында бурычы, ә туган тел - кешенең халык белән нәзакәтле бәйләнеше. Татарстанда яшәүче барлык милләтләрнең телләрен һәм мәдәниятләрен саклау һәм үстерү өчен бер үк шартлар тудырылырга тиеш.                                                                                                                                                                                     Шул уңайдан 2021 елның 18 февралендә Шөгер урта гомуми белем бирү мәктәбендә 1-11 сыйныф укучылары өчен « Татарстан Республикасында 2021 ел - Туган телләр һәм Халыклар бердәмлеге елы»исеме астында сыйныф сәгатьләре үткәрелде. Укучыларга Татарстан халыклары Дуслыгы йортында Туган телләр һәм Халыклар бердәмлеге елын ачу тантанасыннан видеоролик тәкъдим ителде</a:t>
            </a:r>
            <a:r>
              <a:rPr lang="tt-RU" sz="4400" dirty="0">
                <a:solidFill>
                  <a:srgbClr val="555555"/>
                </a:solidFill>
                <a:latin typeface="Times New Roman" panose="02020603050405020304" pitchFamily="18" charset="0"/>
                <a:ea typeface="Calibri"/>
                <a:cs typeface="Times New Roman" panose="02020603050405020304" pitchFamily="18" charset="0"/>
              </a:rPr>
              <a:t>(</a:t>
            </a:r>
            <a:r>
              <a:rPr lang="tt-RU" sz="4400" u="sng" dirty="0">
                <a:solidFill>
                  <a:srgbClr val="0000FF"/>
                </a:solidFill>
                <a:latin typeface="Times New Roman" panose="02020603050405020304" pitchFamily="18" charset="0"/>
                <a:ea typeface="Calibri"/>
                <a:cs typeface="Times New Roman" panose="02020603050405020304" pitchFamily="18" charset="0"/>
                <a:hlinkClick r:id="rId2"/>
              </a:rPr>
              <a:t>https://yandex.ru/video/preview/?text=торжественное+мероприятие+открытию+года+родных+языков+и+народного+единства+в+доме+Дружба+народов&amp;path</a:t>
            </a:r>
            <a:r>
              <a:rPr lang="tt-RU" sz="4400" dirty="0">
                <a:solidFill>
                  <a:srgbClr val="555555"/>
                </a:solidFill>
                <a:latin typeface="Times New Roman" panose="02020603050405020304" pitchFamily="18" charset="0"/>
                <a:ea typeface="Calibri"/>
                <a:cs typeface="Times New Roman" panose="02020603050405020304" pitchFamily="18" charset="0"/>
              </a:rPr>
              <a:t>), (</a:t>
            </a:r>
            <a:r>
              <a:rPr lang="tt-RU" sz="4400" u="sng" dirty="0">
                <a:solidFill>
                  <a:srgbClr val="0000FF"/>
                </a:solidFill>
                <a:latin typeface="Times New Roman" panose="02020603050405020304" pitchFamily="18" charset="0"/>
                <a:ea typeface="Calibri"/>
                <a:cs typeface="Times New Roman" panose="02020603050405020304" pitchFamily="18" charset="0"/>
                <a:hlinkClick r:id="rId3"/>
              </a:rPr>
              <a:t>https://www.youtube.com/watch?v=nZTITBddNx0</a:t>
            </a:r>
            <a:r>
              <a:rPr lang="tt-RU" sz="4400" dirty="0" smtClean="0">
                <a:solidFill>
                  <a:srgbClr val="555555"/>
                </a:solidFill>
                <a:latin typeface="Times New Roman" panose="02020603050405020304" pitchFamily="18" charset="0"/>
                <a:ea typeface="Calibri"/>
                <a:cs typeface="Times New Roman" panose="02020603050405020304" pitchFamily="18" charset="0"/>
              </a:rPr>
              <a:t>). </a:t>
            </a:r>
            <a:r>
              <a:rPr lang="tt-RU" sz="4400" dirty="0" smtClean="0">
                <a:latin typeface="Times New Roman" panose="02020603050405020304" pitchFamily="18" charset="0"/>
                <a:ea typeface="Calibri"/>
                <a:cs typeface="Times New Roman" panose="02020603050405020304" pitchFamily="18" charset="0"/>
              </a:rPr>
              <a:t>Бу </a:t>
            </a:r>
            <a:r>
              <a:rPr lang="tt-RU" sz="4400" dirty="0">
                <a:latin typeface="Times New Roman" panose="02020603050405020304" pitchFamily="18" charset="0"/>
                <a:ea typeface="Calibri"/>
                <a:cs typeface="Times New Roman" panose="02020603050405020304" pitchFamily="18" charset="0"/>
              </a:rPr>
              <a:t>чара туган телне өйрәнү һәм саклау, шулай ук башка мәдәниятләргә карата хөрмәт уятты.</a:t>
            </a:r>
            <a:endParaRPr lang="ru-RU" sz="44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648200" y="1200150"/>
            <a:ext cx="4038600" cy="3747863"/>
          </a:xfrm>
        </p:spPr>
        <p:txBody>
          <a:bodyPr>
            <a:noAutofit/>
          </a:bodyPr>
          <a:lstStyle/>
          <a:p>
            <a:pPr marL="0" indent="0" algn="just">
              <a:spcBef>
                <a:spcPts val="0"/>
              </a:spcBef>
              <a:buNone/>
            </a:pPr>
            <a:r>
              <a:rPr lang="ru-RU" sz="1000" dirty="0">
                <a:latin typeface="Times New Roman" panose="02020603050405020304" pitchFamily="18" charset="0"/>
                <a:ea typeface="Times New Roman"/>
                <a:cs typeface="Times New Roman" panose="02020603050405020304" pitchFamily="18" charset="0"/>
              </a:rPr>
              <a:t>В целях сохранения и развития родных языков, культуры и традиций народов, проживающих в Республике Татарстан, укрепления единства многонационального народа республики 2021 год в Республике Татарстан объявлен Годом родных языков и народного единства.</a:t>
            </a:r>
            <a:r>
              <a:rPr lang="ru-RU" sz="1000" dirty="0">
                <a:solidFill>
                  <a:srgbClr val="555555"/>
                </a:solidFill>
                <a:latin typeface="Times New Roman" panose="02020603050405020304" pitchFamily="18" charset="0"/>
                <a:ea typeface="Times New Roman"/>
                <a:cs typeface="Times New Roman" panose="02020603050405020304" pitchFamily="18" charset="0"/>
              </a:rPr>
              <a:t> </a:t>
            </a:r>
            <a:r>
              <a:rPr lang="ru-RU" sz="1000" dirty="0">
                <a:solidFill>
                  <a:srgbClr val="337AB7"/>
                </a:solidFill>
                <a:latin typeface="Times New Roman" panose="02020603050405020304" pitchFamily="18" charset="0"/>
                <a:ea typeface="Times New Roman"/>
                <a:cs typeface="Times New Roman" panose="02020603050405020304" pitchFamily="18" charset="0"/>
                <a:hlinkClick r:id="rId4"/>
              </a:rPr>
              <a:t>Указ № УП-653 подписан Президентом Республики Татарстан Р.Н. </a:t>
            </a:r>
            <a:r>
              <a:rPr lang="ru-RU" sz="1000" dirty="0" err="1">
                <a:solidFill>
                  <a:srgbClr val="337AB7"/>
                </a:solidFill>
                <a:latin typeface="Times New Roman" panose="02020603050405020304" pitchFamily="18" charset="0"/>
                <a:ea typeface="Times New Roman"/>
                <a:cs typeface="Times New Roman" panose="02020603050405020304" pitchFamily="18" charset="0"/>
                <a:hlinkClick r:id="rId4"/>
              </a:rPr>
              <a:t>Миннихановым</a:t>
            </a:r>
            <a:r>
              <a:rPr lang="ru-RU" sz="1000" dirty="0">
                <a:solidFill>
                  <a:srgbClr val="337AB7"/>
                </a:solidFill>
                <a:latin typeface="Times New Roman" panose="02020603050405020304" pitchFamily="18" charset="0"/>
                <a:ea typeface="Times New Roman"/>
                <a:cs typeface="Times New Roman" panose="02020603050405020304" pitchFamily="18" charset="0"/>
                <a:hlinkClick r:id="rId4"/>
              </a:rPr>
              <a:t> 05 октября 2020 года</a:t>
            </a:r>
            <a:r>
              <a:rPr lang="ru-RU" sz="1000" dirty="0">
                <a:solidFill>
                  <a:srgbClr val="555555"/>
                </a:solidFill>
                <a:latin typeface="Times New Roman" panose="02020603050405020304" pitchFamily="18" charset="0"/>
                <a:ea typeface="Times New Roman"/>
                <a:cs typeface="Times New Roman" panose="02020603050405020304" pitchFamily="18" charset="0"/>
              </a:rPr>
              <a:t>.  </a:t>
            </a:r>
            <a:r>
              <a:rPr lang="ru-RU" sz="1000" dirty="0">
                <a:latin typeface="Times New Roman" panose="02020603050405020304" pitchFamily="18" charset="0"/>
                <a:ea typeface="Times New Roman"/>
                <a:cs typeface="Times New Roman" panose="02020603050405020304" pitchFamily="18" charset="0"/>
              </a:rPr>
              <a:t>Р.Н. </a:t>
            </a:r>
            <a:r>
              <a:rPr lang="ru-RU" sz="1000" dirty="0" err="1">
                <a:latin typeface="Times New Roman" panose="02020603050405020304" pitchFamily="18" charset="0"/>
                <a:ea typeface="Times New Roman"/>
                <a:cs typeface="Times New Roman" panose="02020603050405020304" pitchFamily="18" charset="0"/>
              </a:rPr>
              <a:t>Минниханов</a:t>
            </a:r>
            <a:r>
              <a:rPr lang="ru-RU" sz="1000" dirty="0">
                <a:latin typeface="Times New Roman" panose="02020603050405020304" pitchFamily="18" charset="0"/>
                <a:ea typeface="Times New Roman"/>
                <a:cs typeface="Times New Roman" panose="02020603050405020304" pitchFamily="18" charset="0"/>
              </a:rPr>
              <a:t> заметил, что сохранение языка - долг народа перед его будущим поколением, а родной язык - тонкая связь человека с его народом. В Татарстане должны создаваться одинаковые условия для сохранения и развития языков и культур всех проживающих в нем национальностей. </a:t>
            </a:r>
          </a:p>
          <a:p>
            <a:pPr marL="0" indent="0">
              <a:spcBef>
                <a:spcPts val="0"/>
              </a:spcBef>
              <a:buNone/>
            </a:pPr>
            <a:r>
              <a:rPr lang="ru-RU" sz="1000" dirty="0">
                <a:latin typeface="Times New Roman" panose="02020603050405020304" pitchFamily="18" charset="0"/>
                <a:ea typeface="Times New Roman"/>
                <a:cs typeface="Times New Roman" panose="02020603050405020304" pitchFamily="18" charset="0"/>
              </a:rPr>
              <a:t>В связи с этим 18 февраля 2021 года в </a:t>
            </a:r>
            <a:r>
              <a:rPr lang="ru-RU" sz="1000" dirty="0" err="1">
                <a:latin typeface="Times New Roman" panose="02020603050405020304" pitchFamily="18" charset="0"/>
                <a:ea typeface="Times New Roman"/>
                <a:cs typeface="Times New Roman" panose="02020603050405020304" pitchFamily="18" charset="0"/>
              </a:rPr>
              <a:t>Шугуровской</a:t>
            </a:r>
            <a:r>
              <a:rPr lang="ru-RU" sz="1000" dirty="0">
                <a:latin typeface="Times New Roman" panose="02020603050405020304" pitchFamily="18" charset="0"/>
                <a:ea typeface="Times New Roman"/>
                <a:cs typeface="Times New Roman" panose="02020603050405020304" pitchFamily="18" charset="0"/>
              </a:rPr>
              <a:t> средней общеобразовательной школе в дистанционном формате  проведены классные часы с 1-11 классы по теме: « 2021 год в Республике Татарстан - Год родных языков и народного единства». Учащимся предоставлено просмотр видеоролика с торжественного открытия Года родных языков и народного единства в Доме Дружбы народов Татарстана</a:t>
            </a:r>
            <a:r>
              <a:rPr lang="ru-RU" sz="1000" dirty="0">
                <a:solidFill>
                  <a:srgbClr val="555555"/>
                </a:solidFill>
                <a:latin typeface="Times New Roman" panose="02020603050405020304" pitchFamily="18" charset="0"/>
                <a:ea typeface="Times New Roman"/>
                <a:cs typeface="Times New Roman" panose="02020603050405020304" pitchFamily="18" charset="0"/>
              </a:rPr>
              <a:t> (</a:t>
            </a:r>
            <a:r>
              <a:rPr lang="ru-RU" sz="1000" u="sng" dirty="0">
                <a:solidFill>
                  <a:srgbClr val="0000FF"/>
                </a:solidFill>
                <a:latin typeface="Times New Roman" panose="02020603050405020304" pitchFamily="18" charset="0"/>
                <a:ea typeface="Times New Roman"/>
                <a:cs typeface="Times New Roman" panose="02020603050405020304" pitchFamily="18" charset="0"/>
                <a:hlinkClick r:id="rId2"/>
              </a:rPr>
              <a:t>https://yandex.ru/video/preview/?text=торжественное+мероприятие+открытию+года+родных+языков+и+народного+единства+в+доме+Дружба+народов&amp;path</a:t>
            </a:r>
            <a:r>
              <a:rPr lang="ru-RU" sz="1000" dirty="0">
                <a:solidFill>
                  <a:srgbClr val="555555"/>
                </a:solidFill>
                <a:latin typeface="Times New Roman" panose="02020603050405020304" pitchFamily="18" charset="0"/>
                <a:ea typeface="Times New Roman"/>
                <a:cs typeface="Times New Roman" panose="02020603050405020304" pitchFamily="18" charset="0"/>
              </a:rPr>
              <a:t>) </a:t>
            </a:r>
            <a:r>
              <a:rPr lang="ru-RU" sz="1000" dirty="0">
                <a:latin typeface="Times New Roman" panose="02020603050405020304" pitchFamily="18" charset="0"/>
                <a:ea typeface="Times New Roman"/>
                <a:cs typeface="Times New Roman" panose="02020603050405020304" pitchFamily="18" charset="0"/>
              </a:rPr>
              <a:t>и праздничный концерт </a:t>
            </a:r>
            <a:r>
              <a:rPr lang="tt-RU" sz="1000" dirty="0">
                <a:solidFill>
                  <a:srgbClr val="555555"/>
                </a:solidFill>
                <a:latin typeface="Times New Roman" panose="02020603050405020304" pitchFamily="18" charset="0"/>
                <a:ea typeface="Times New Roman"/>
                <a:cs typeface="Times New Roman" panose="02020603050405020304" pitchFamily="18" charset="0"/>
              </a:rPr>
              <a:t>(</a:t>
            </a:r>
            <a:r>
              <a:rPr lang="ru-RU" sz="1000" u="sng" dirty="0">
                <a:solidFill>
                  <a:srgbClr val="0000FF"/>
                </a:solidFill>
                <a:latin typeface="Times New Roman" panose="02020603050405020304" pitchFamily="18" charset="0"/>
                <a:ea typeface="Times New Roman"/>
                <a:cs typeface="Times New Roman" panose="02020603050405020304" pitchFamily="18" charset="0"/>
                <a:hlinkClick r:id="rId3"/>
              </a:rPr>
              <a:t>https://www.youtube.com/watch?v=nZTITBddNx0</a:t>
            </a:r>
            <a:r>
              <a:rPr lang="ru-RU" sz="1000" dirty="0">
                <a:solidFill>
                  <a:srgbClr val="555555"/>
                </a:solidFill>
                <a:latin typeface="Times New Roman" panose="02020603050405020304" pitchFamily="18" charset="0"/>
                <a:ea typeface="Times New Roman"/>
                <a:cs typeface="Times New Roman" panose="02020603050405020304" pitchFamily="18" charset="0"/>
              </a:rPr>
              <a:t>). </a:t>
            </a:r>
            <a:r>
              <a:rPr lang="ru-RU" sz="1000" dirty="0">
                <a:latin typeface="Times New Roman" panose="02020603050405020304" pitchFamily="18" charset="0"/>
                <a:ea typeface="Times New Roman"/>
                <a:cs typeface="Times New Roman" panose="02020603050405020304" pitchFamily="18" charset="0"/>
              </a:rPr>
              <a:t>Это мероприятие пробудило интерес к изучению и сохранению родного языка, в также уважение к другим культурам.</a:t>
            </a:r>
            <a:endParaRPr lang="ru-RU" sz="1000" dirty="0">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fld id="{B19B0651-EE4F-4900-A07F-96A6BFA9D0F0}" type="slidenum">
              <a:rPr lang="ru-RU" smtClean="0"/>
              <a:t>29</a:t>
            </a:fld>
            <a:endParaRPr lang="ru-RU"/>
          </a:p>
        </p:txBody>
      </p:sp>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248"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7303766"/>
      </p:ext>
    </p:extLst>
  </p:cSld>
  <p:clrMapOvr>
    <a:masterClrMapping/>
  </p:clrMapOvr>
  <p:timing>
    <p:tnLst>
      <p:par>
        <p:cTn id="1" dur="indefinite" restart="never" nodeType="tmRoot"/>
      </p:par>
    </p:tnLst>
  </p:timing>
</p:sld>
</file>

<file path=ppt/theme/theme1.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2889</TotalTime>
  <Words>3053</Words>
  <Application>Microsoft Office PowerPoint</Application>
  <PresentationFormat>Экран (16:9)</PresentationFormat>
  <Paragraphs>243</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2_Тема Office</vt:lpstr>
      <vt:lpstr>Указ Президента РТ /ТР Президенты указы</vt:lpstr>
      <vt:lpstr>М.Закиров - знаменитый художник-выпускник  нашей школы. </vt:lpstr>
      <vt:lpstr>  «Шөгердән Чукоткага кадәр»/ «От Шугура до Чукотки» </vt:lpstr>
      <vt:lpstr>Международный день родного языка /  Халыкара туган тел көне </vt:lpstr>
      <vt:lpstr>Конкурс «Минуты чистописания» / « Матур, чиста язу» бәйгесе </vt:lpstr>
      <vt:lpstr>Просмотр татарских народных сказок. /  Татарча мультфильмнар карау. </vt:lpstr>
      <vt:lpstr>     Конкурс стихов М.Джалиля «Жизнь моя песней звенела в народе» / “Тормышым халыкта җыр булып яңгырар” шигырь бәйгесе  </vt:lpstr>
      <vt:lpstr>  Игра - конкурс ”Туган тел-иң татлы тел «. / Уен-бәйге “Туган тел- иң татлы тел”  </vt:lpstr>
      <vt:lpstr> Книжная инсталляция по теме «Книги в моей жизни».  /  Минем тормышымда китаплар» китап инсталляциясе   </vt:lpstr>
      <vt:lpstr> Туган телем-тиңсез хәзинә. / Родной язык-бесценное сокровище  </vt:lpstr>
      <vt:lpstr>    Татар әдәбияты классигы Фатих Әмирханның (1886–1926) тууына 135 ел. / 135 лет со дня рождения классика татарской литературы Фатиха Амирхана (1886-1926).  </vt:lpstr>
      <vt:lpstr>  “ Татарча яз!”акциясе ./ Конкурс по чистописанию  « Татарча яз!»  </vt:lpstr>
      <vt:lpstr> Викторина «И туган тел, и иң матур тел».  / Викторина  «О родной язык, о самый прекрасный язык».  </vt:lpstr>
      <vt:lpstr>  «Йөзек салыш» татар халык уены.  / Национальная татарская игра «Йөзек салыш».  </vt:lpstr>
      <vt:lpstr>   Стенгазета «Татар балалар язучылары». / Стенгазета «Детские татарские поэты и писатели»  </vt:lpstr>
      <vt:lpstr>Экскурсия в школьном музее «Годы, опаленные войной». / Мәктәп музеена экскурсия  «Сугыш еллары».   </vt:lpstr>
      <vt:lpstr>   “Телләр дөньясында” рәсемнәр бәйгесе. / Конкурс рисунков «В мире языков».  </vt:lpstr>
      <vt:lpstr> Акыллылар, уңганнар, көчлеләр һәм кыюлар. /Умные – умелые, сильные и смелые. </vt:lpstr>
      <vt:lpstr>Татарская национальная игра “Түбәтәй”. / Татар халык уены «Түбәтәй» </vt:lpstr>
      <vt:lpstr>  Викторина «Знай свой язык». / Викторина «Тел бәйгесе»   </vt:lpstr>
      <vt:lpstr>Викторина “Күңелле татар теле” / Викторина по теме “Занимательный татарский язык” </vt:lpstr>
      <vt:lpstr>Классный этап конкурса «Живая классика» </vt:lpstr>
      <vt:lpstr>    Ребуслар, кроссвордлар төзү, аларны чишү буенча ярыш./  Конкурсы по составлению ребусов, кроссвордов и их решению  </vt:lpstr>
      <vt:lpstr>  Инсталляция «Муса Джалиль – 115 лет». /  Китап инсталляциясе «Муса Җәлилгә – 115 ел»  </vt:lpstr>
      <vt:lpstr>  М. Джалиль: ...Всегда ты будешь живым примером...«./ М.Җәлил: ...син безнең өчен тере үрнәк булырсың”  </vt:lpstr>
      <vt:lpstr>«Кызыл ромашка» акциясе. / Акция ”Красная ромашка </vt:lpstr>
      <vt:lpstr>Муса Җәлилнең тууына 115 ел. /  115 летие М.Джалиля. </vt:lpstr>
      <vt:lpstr>Акция «Поздравь солдата»./ «Солдатны котла!» акциясе. </vt:lpstr>
      <vt:lpstr> Татарстан Республикасында 2021 ел - Туган телләр һәм Халыклар бердәмлеге елы. / 2021 год в Республике Татарстан - Год родных языков и народного единства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Ковалева Валерия Юрьевна</dc:creator>
  <cp:lastModifiedBy>Matrix</cp:lastModifiedBy>
  <cp:revision>385</cp:revision>
  <cp:lastPrinted>2015-10-17T13:35:07Z</cp:lastPrinted>
  <dcterms:created xsi:type="dcterms:W3CDTF">2015-10-13T08:15:21Z</dcterms:created>
  <dcterms:modified xsi:type="dcterms:W3CDTF">2021-02-25T08:33:57Z</dcterms:modified>
</cp:coreProperties>
</file>